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2"/>
  </p:sldMasterIdLst>
  <p:notesMasterIdLst>
    <p:notesMasterId r:id="rId41"/>
  </p:notesMasterIdLst>
  <p:handoutMasterIdLst>
    <p:handoutMasterId r:id="rId42"/>
  </p:handoutMasterIdLst>
  <p:sldIdLst>
    <p:sldId id="258" r:id="rId3"/>
    <p:sldId id="259" r:id="rId4"/>
    <p:sldId id="260" r:id="rId5"/>
    <p:sldId id="303"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98" r:id="rId21"/>
    <p:sldId id="293" r:id="rId22"/>
    <p:sldId id="278" r:id="rId23"/>
    <p:sldId id="294" r:id="rId24"/>
    <p:sldId id="295" r:id="rId25"/>
    <p:sldId id="281" r:id="rId26"/>
    <p:sldId id="282" r:id="rId27"/>
    <p:sldId id="296" r:id="rId28"/>
    <p:sldId id="297" r:id="rId29"/>
    <p:sldId id="285" r:id="rId30"/>
    <p:sldId id="299" r:id="rId31"/>
    <p:sldId id="286" r:id="rId32"/>
    <p:sldId id="287" r:id="rId33"/>
    <p:sldId id="288" r:id="rId34"/>
    <p:sldId id="300" r:id="rId35"/>
    <p:sldId id="289" r:id="rId36"/>
    <p:sldId id="290" r:id="rId37"/>
    <p:sldId id="291" r:id="rId38"/>
    <p:sldId id="292" r:id="rId39"/>
    <p:sldId id="302" r:id="rId40"/>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3508" autoAdjust="0"/>
  </p:normalViewPr>
  <p:slideViewPr>
    <p:cSldViewPr>
      <p:cViewPr>
        <p:scale>
          <a:sx n="100" d="100"/>
          <a:sy n="100" d="100"/>
        </p:scale>
        <p:origin x="-1651" y="2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394"/>
    </p:cViewPr>
  </p:sorterViewPr>
  <p:notesViewPr>
    <p:cSldViewPr>
      <p:cViewPr varScale="1">
        <p:scale>
          <a:sx n="81" d="100"/>
          <a:sy n="81" d="100"/>
        </p:scale>
        <p:origin x="-2088" y="-7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5A721B00-6FC2-41C5-8CC8-B9EEA04C504C}" type="datetimeFigureOut">
              <a:rPr lang="en-US" smtClean="0"/>
              <a:pPr/>
              <a:t>1/11/2012</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23498FED-E309-4234-8533-7FE78C077757}" type="slidenum">
              <a:rPr lang="en-US" smtClean="0"/>
              <a:pPr/>
              <a:t>‹#›</a:t>
            </a:fld>
            <a:endParaRPr lang="en-US"/>
          </a:p>
        </p:txBody>
      </p:sp>
    </p:spTree>
    <p:extLst>
      <p:ext uri="{BB962C8B-B14F-4D97-AF65-F5344CB8AC3E}">
        <p14:creationId xmlns:p14="http://schemas.microsoft.com/office/powerpoint/2010/main" val="40663178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E964F934-0B1F-4A2D-B327-660F7F58F120}" type="datetimeFigureOut">
              <a:rPr lang="en-US" smtClean="0"/>
              <a:pPr/>
              <a:t>1/11/2012</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404592BD-A84E-44A3-8DF7-E6ED0C1DA784}" type="slidenum">
              <a:rPr lang="en-US" smtClean="0"/>
              <a:pPr/>
              <a:t>‹#›</a:t>
            </a:fld>
            <a:endParaRPr lang="en-US"/>
          </a:p>
        </p:txBody>
      </p:sp>
    </p:spTree>
    <p:extLst>
      <p:ext uri="{BB962C8B-B14F-4D97-AF65-F5344CB8AC3E}">
        <p14:creationId xmlns:p14="http://schemas.microsoft.com/office/powerpoint/2010/main" val="34976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5" name="Rectangle 44"/>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43"/>
          <p:cNvGrpSpPr/>
          <p:nvPr userDrawn="1"/>
        </p:nvGrpSpPr>
        <p:grpSpPr>
          <a:xfrm>
            <a:off x="0" y="2267858"/>
            <a:ext cx="4191000" cy="4590144"/>
            <a:chOff x="-1" y="1600199"/>
            <a:chExt cx="4501019" cy="5257801"/>
          </a:xfrm>
        </p:grpSpPr>
        <p:sp>
          <p:nvSpPr>
            <p:cNvPr id="39" name="Freeform 7"/>
            <p:cNvSpPr>
              <a:spLocks/>
            </p:cNvSpPr>
            <p:nvPr userDrawn="1"/>
          </p:nvSpPr>
          <p:spPr bwMode="auto">
            <a:xfrm>
              <a:off x="-1" y="1600199"/>
              <a:ext cx="4127498" cy="2514600"/>
            </a:xfrm>
            <a:custGeom>
              <a:avLst/>
              <a:gdLst/>
              <a:ahLst/>
              <a:cxnLst>
                <a:cxn ang="0">
                  <a:pos x="0" y="0"/>
                </a:cxn>
                <a:cxn ang="0">
                  <a:pos x="124" y="18"/>
                </a:cxn>
                <a:cxn ang="0">
                  <a:pos x="246" y="40"/>
                </a:cxn>
                <a:cxn ang="0">
                  <a:pos x="365" y="64"/>
                </a:cxn>
                <a:cxn ang="0">
                  <a:pos x="596" y="127"/>
                </a:cxn>
                <a:cxn ang="0">
                  <a:pos x="815" y="200"/>
                </a:cxn>
                <a:cxn ang="0">
                  <a:pos x="1025" y="286"/>
                </a:cxn>
                <a:cxn ang="0">
                  <a:pos x="1223" y="380"/>
                </a:cxn>
                <a:cxn ang="0">
                  <a:pos x="1411" y="482"/>
                </a:cxn>
                <a:cxn ang="0">
                  <a:pos x="1588" y="591"/>
                </a:cxn>
                <a:cxn ang="0">
                  <a:pos x="1753" y="707"/>
                </a:cxn>
                <a:cxn ang="0">
                  <a:pos x="1907" y="824"/>
                </a:cxn>
                <a:cxn ang="0">
                  <a:pos x="2047" y="946"/>
                </a:cxn>
                <a:cxn ang="0">
                  <a:pos x="2177" y="1066"/>
                </a:cxn>
                <a:cxn ang="0">
                  <a:pos x="2293" y="1189"/>
                </a:cxn>
                <a:cxn ang="0">
                  <a:pos x="2397" y="1308"/>
                </a:cxn>
                <a:cxn ang="0">
                  <a:pos x="2488" y="1423"/>
                </a:cxn>
                <a:cxn ang="0">
                  <a:pos x="2565" y="1534"/>
                </a:cxn>
                <a:cxn ang="0">
                  <a:pos x="2600" y="1587"/>
                </a:cxn>
                <a:cxn ang="0">
                  <a:pos x="2535" y="1522"/>
                </a:cxn>
                <a:cxn ang="0">
                  <a:pos x="2455" y="1451"/>
                </a:cxn>
                <a:cxn ang="0">
                  <a:pos x="2359" y="1375"/>
                </a:cxn>
                <a:cxn ang="0">
                  <a:pos x="2247" y="1294"/>
                </a:cxn>
                <a:cxn ang="0">
                  <a:pos x="2119" y="1215"/>
                </a:cxn>
                <a:cxn ang="0">
                  <a:pos x="1981" y="1134"/>
                </a:cxn>
                <a:cxn ang="0">
                  <a:pos x="1827" y="1058"/>
                </a:cxn>
                <a:cxn ang="0">
                  <a:pos x="1662" y="986"/>
                </a:cxn>
                <a:cxn ang="0">
                  <a:pos x="1486" y="921"/>
                </a:cxn>
                <a:cxn ang="0">
                  <a:pos x="1299" y="865"/>
                </a:cxn>
                <a:cxn ang="0">
                  <a:pos x="1103" y="819"/>
                </a:cxn>
                <a:cxn ang="0">
                  <a:pos x="896" y="787"/>
                </a:cxn>
                <a:cxn ang="0">
                  <a:pos x="791" y="776"/>
                </a:cxn>
                <a:cxn ang="0">
                  <a:pos x="683" y="769"/>
                </a:cxn>
                <a:cxn ang="0">
                  <a:pos x="573" y="768"/>
                </a:cxn>
                <a:cxn ang="0">
                  <a:pos x="462" y="769"/>
                </a:cxn>
                <a:cxn ang="0">
                  <a:pos x="348" y="776"/>
                </a:cxn>
                <a:cxn ang="0">
                  <a:pos x="234" y="787"/>
                </a:cxn>
                <a:cxn ang="0">
                  <a:pos x="117" y="806"/>
                </a:cxn>
                <a:cxn ang="0">
                  <a:pos x="0" y="827"/>
                </a:cxn>
                <a:cxn ang="0">
                  <a:pos x="0" y="0"/>
                </a:cxn>
              </a:cxnLst>
              <a:rect l="0" t="0" r="r" b="b"/>
              <a:pathLst>
                <a:path w="2600" h="1587">
                  <a:moveTo>
                    <a:pt x="0" y="0"/>
                  </a:moveTo>
                  <a:lnTo>
                    <a:pt x="0" y="0"/>
                  </a:lnTo>
                  <a:lnTo>
                    <a:pt x="63" y="8"/>
                  </a:lnTo>
                  <a:lnTo>
                    <a:pt x="124" y="18"/>
                  </a:lnTo>
                  <a:lnTo>
                    <a:pt x="185" y="28"/>
                  </a:lnTo>
                  <a:lnTo>
                    <a:pt x="246" y="40"/>
                  </a:lnTo>
                  <a:lnTo>
                    <a:pt x="305" y="53"/>
                  </a:lnTo>
                  <a:lnTo>
                    <a:pt x="365" y="64"/>
                  </a:lnTo>
                  <a:lnTo>
                    <a:pt x="480" y="94"/>
                  </a:lnTo>
                  <a:lnTo>
                    <a:pt x="596" y="127"/>
                  </a:lnTo>
                  <a:lnTo>
                    <a:pt x="706" y="162"/>
                  </a:lnTo>
                  <a:lnTo>
                    <a:pt x="815" y="200"/>
                  </a:lnTo>
                  <a:lnTo>
                    <a:pt x="921" y="241"/>
                  </a:lnTo>
                  <a:lnTo>
                    <a:pt x="1025" y="286"/>
                  </a:lnTo>
                  <a:lnTo>
                    <a:pt x="1126" y="330"/>
                  </a:lnTo>
                  <a:lnTo>
                    <a:pt x="1223" y="380"/>
                  </a:lnTo>
                  <a:lnTo>
                    <a:pt x="1319" y="429"/>
                  </a:lnTo>
                  <a:lnTo>
                    <a:pt x="1411" y="482"/>
                  </a:lnTo>
                  <a:lnTo>
                    <a:pt x="1502" y="537"/>
                  </a:lnTo>
                  <a:lnTo>
                    <a:pt x="1588" y="591"/>
                  </a:lnTo>
                  <a:lnTo>
                    <a:pt x="1672" y="649"/>
                  </a:lnTo>
                  <a:lnTo>
                    <a:pt x="1753" y="707"/>
                  </a:lnTo>
                  <a:lnTo>
                    <a:pt x="1831" y="764"/>
                  </a:lnTo>
                  <a:lnTo>
                    <a:pt x="1907" y="824"/>
                  </a:lnTo>
                  <a:lnTo>
                    <a:pt x="1979" y="885"/>
                  </a:lnTo>
                  <a:lnTo>
                    <a:pt x="2047" y="946"/>
                  </a:lnTo>
                  <a:lnTo>
                    <a:pt x="2113" y="1005"/>
                  </a:lnTo>
                  <a:lnTo>
                    <a:pt x="2177" y="1066"/>
                  </a:lnTo>
                  <a:lnTo>
                    <a:pt x="2237" y="1128"/>
                  </a:lnTo>
                  <a:lnTo>
                    <a:pt x="2293" y="1189"/>
                  </a:lnTo>
                  <a:lnTo>
                    <a:pt x="2347" y="1248"/>
                  </a:lnTo>
                  <a:lnTo>
                    <a:pt x="2397" y="1308"/>
                  </a:lnTo>
                  <a:lnTo>
                    <a:pt x="2445" y="1365"/>
                  </a:lnTo>
                  <a:lnTo>
                    <a:pt x="2488" y="1423"/>
                  </a:lnTo>
                  <a:lnTo>
                    <a:pt x="2529" y="1479"/>
                  </a:lnTo>
                  <a:lnTo>
                    <a:pt x="2565" y="1534"/>
                  </a:lnTo>
                  <a:lnTo>
                    <a:pt x="2600" y="1587"/>
                  </a:lnTo>
                  <a:lnTo>
                    <a:pt x="2600" y="1587"/>
                  </a:lnTo>
                  <a:lnTo>
                    <a:pt x="2570" y="1555"/>
                  </a:lnTo>
                  <a:lnTo>
                    <a:pt x="2535" y="1522"/>
                  </a:lnTo>
                  <a:lnTo>
                    <a:pt x="2497" y="1487"/>
                  </a:lnTo>
                  <a:lnTo>
                    <a:pt x="2455" y="1451"/>
                  </a:lnTo>
                  <a:lnTo>
                    <a:pt x="2408" y="1413"/>
                  </a:lnTo>
                  <a:lnTo>
                    <a:pt x="2359" y="1375"/>
                  </a:lnTo>
                  <a:lnTo>
                    <a:pt x="2304" y="1336"/>
                  </a:lnTo>
                  <a:lnTo>
                    <a:pt x="2247" y="1294"/>
                  </a:lnTo>
                  <a:lnTo>
                    <a:pt x="2185" y="1255"/>
                  </a:lnTo>
                  <a:lnTo>
                    <a:pt x="2119" y="1215"/>
                  </a:lnTo>
                  <a:lnTo>
                    <a:pt x="2052" y="1174"/>
                  </a:lnTo>
                  <a:lnTo>
                    <a:pt x="1981" y="1134"/>
                  </a:lnTo>
                  <a:lnTo>
                    <a:pt x="1905" y="1096"/>
                  </a:lnTo>
                  <a:lnTo>
                    <a:pt x="1827" y="1058"/>
                  </a:lnTo>
                  <a:lnTo>
                    <a:pt x="1746" y="1020"/>
                  </a:lnTo>
                  <a:lnTo>
                    <a:pt x="1662" y="986"/>
                  </a:lnTo>
                  <a:lnTo>
                    <a:pt x="1576" y="953"/>
                  </a:lnTo>
                  <a:lnTo>
                    <a:pt x="1486" y="921"/>
                  </a:lnTo>
                  <a:lnTo>
                    <a:pt x="1393" y="891"/>
                  </a:lnTo>
                  <a:lnTo>
                    <a:pt x="1299" y="865"/>
                  </a:lnTo>
                  <a:lnTo>
                    <a:pt x="1202" y="840"/>
                  </a:lnTo>
                  <a:lnTo>
                    <a:pt x="1103" y="819"/>
                  </a:lnTo>
                  <a:lnTo>
                    <a:pt x="1000" y="801"/>
                  </a:lnTo>
                  <a:lnTo>
                    <a:pt x="896" y="787"/>
                  </a:lnTo>
                  <a:lnTo>
                    <a:pt x="843" y="781"/>
                  </a:lnTo>
                  <a:lnTo>
                    <a:pt x="791" y="776"/>
                  </a:lnTo>
                  <a:lnTo>
                    <a:pt x="738" y="773"/>
                  </a:lnTo>
                  <a:lnTo>
                    <a:pt x="683" y="769"/>
                  </a:lnTo>
                  <a:lnTo>
                    <a:pt x="629" y="768"/>
                  </a:lnTo>
                  <a:lnTo>
                    <a:pt x="573" y="768"/>
                  </a:lnTo>
                  <a:lnTo>
                    <a:pt x="518" y="768"/>
                  </a:lnTo>
                  <a:lnTo>
                    <a:pt x="462" y="769"/>
                  </a:lnTo>
                  <a:lnTo>
                    <a:pt x="406" y="773"/>
                  </a:lnTo>
                  <a:lnTo>
                    <a:pt x="348" y="776"/>
                  </a:lnTo>
                  <a:lnTo>
                    <a:pt x="292" y="781"/>
                  </a:lnTo>
                  <a:lnTo>
                    <a:pt x="234" y="787"/>
                  </a:lnTo>
                  <a:lnTo>
                    <a:pt x="177" y="796"/>
                  </a:lnTo>
                  <a:lnTo>
                    <a:pt x="117" y="806"/>
                  </a:lnTo>
                  <a:lnTo>
                    <a:pt x="59" y="816"/>
                  </a:lnTo>
                  <a:lnTo>
                    <a:pt x="0" y="827"/>
                  </a:lnTo>
                  <a:lnTo>
                    <a:pt x="0" y="0"/>
                  </a:lnTo>
                  <a:lnTo>
                    <a:pt x="0" y="0"/>
                  </a:lnTo>
                  <a:close/>
                </a:path>
              </a:pathLst>
            </a:custGeom>
            <a:solidFill>
              <a:schemeClr val="accent2">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8"/>
            <p:cNvSpPr>
              <a:spLocks/>
            </p:cNvSpPr>
            <p:nvPr userDrawn="1"/>
          </p:nvSpPr>
          <p:spPr bwMode="auto">
            <a:xfrm>
              <a:off x="-1" y="3581398"/>
              <a:ext cx="1600200" cy="3276599"/>
            </a:xfrm>
            <a:custGeom>
              <a:avLst/>
              <a:gdLst/>
              <a:ahLst/>
              <a:cxnLst>
                <a:cxn ang="0">
                  <a:pos x="0" y="776"/>
                </a:cxn>
                <a:cxn ang="0">
                  <a:pos x="0" y="776"/>
                </a:cxn>
                <a:cxn ang="0">
                  <a:pos x="38" y="703"/>
                </a:cxn>
                <a:cxn ang="0">
                  <a:pos x="78" y="634"/>
                </a:cxn>
                <a:cxn ang="0">
                  <a:pos x="119" y="566"/>
                </a:cxn>
                <a:cxn ang="0">
                  <a:pos x="162" y="502"/>
                </a:cxn>
                <a:cxn ang="0">
                  <a:pos x="208" y="441"/>
                </a:cxn>
                <a:cxn ang="0">
                  <a:pos x="256" y="381"/>
                </a:cxn>
                <a:cxn ang="0">
                  <a:pos x="305" y="327"/>
                </a:cxn>
                <a:cxn ang="0">
                  <a:pos x="330" y="300"/>
                </a:cxn>
                <a:cxn ang="0">
                  <a:pos x="357" y="274"/>
                </a:cxn>
                <a:cxn ang="0">
                  <a:pos x="385" y="249"/>
                </a:cxn>
                <a:cxn ang="0">
                  <a:pos x="411" y="226"/>
                </a:cxn>
                <a:cxn ang="0">
                  <a:pos x="439" y="203"/>
                </a:cxn>
                <a:cxn ang="0">
                  <a:pos x="469" y="182"/>
                </a:cxn>
                <a:cxn ang="0">
                  <a:pos x="497" y="160"/>
                </a:cxn>
                <a:cxn ang="0">
                  <a:pos x="527" y="140"/>
                </a:cxn>
                <a:cxn ang="0">
                  <a:pos x="558" y="122"/>
                </a:cxn>
                <a:cxn ang="0">
                  <a:pos x="588" y="104"/>
                </a:cxn>
                <a:cxn ang="0">
                  <a:pos x="619" y="87"/>
                </a:cxn>
                <a:cxn ang="0">
                  <a:pos x="652" y="71"/>
                </a:cxn>
                <a:cxn ang="0">
                  <a:pos x="685" y="56"/>
                </a:cxn>
                <a:cxn ang="0">
                  <a:pos x="718" y="43"/>
                </a:cxn>
                <a:cxn ang="0">
                  <a:pos x="751" y="31"/>
                </a:cxn>
                <a:cxn ang="0">
                  <a:pos x="786" y="20"/>
                </a:cxn>
                <a:cxn ang="0">
                  <a:pos x="822" y="10"/>
                </a:cxn>
                <a:cxn ang="0">
                  <a:pos x="857" y="0"/>
                </a:cxn>
                <a:cxn ang="0">
                  <a:pos x="857" y="0"/>
                </a:cxn>
                <a:cxn ang="0">
                  <a:pos x="806" y="46"/>
                </a:cxn>
                <a:cxn ang="0">
                  <a:pos x="754" y="94"/>
                </a:cxn>
                <a:cxn ang="0">
                  <a:pos x="706" y="144"/>
                </a:cxn>
                <a:cxn ang="0">
                  <a:pos x="660" y="196"/>
                </a:cxn>
                <a:cxn ang="0">
                  <a:pos x="617" y="249"/>
                </a:cxn>
                <a:cxn ang="0">
                  <a:pos x="576" y="304"/>
                </a:cxn>
                <a:cxn ang="0">
                  <a:pos x="536" y="362"/>
                </a:cxn>
                <a:cxn ang="0">
                  <a:pos x="498" y="419"/>
                </a:cxn>
                <a:cxn ang="0">
                  <a:pos x="462" y="479"/>
                </a:cxn>
                <a:cxn ang="0">
                  <a:pos x="429" y="538"/>
                </a:cxn>
                <a:cxn ang="0">
                  <a:pos x="398" y="601"/>
                </a:cxn>
                <a:cxn ang="0">
                  <a:pos x="368" y="664"/>
                </a:cxn>
                <a:cxn ang="0">
                  <a:pos x="340" y="728"/>
                </a:cxn>
                <a:cxn ang="0">
                  <a:pos x="315" y="792"/>
                </a:cxn>
                <a:cxn ang="0">
                  <a:pos x="291" y="858"/>
                </a:cxn>
                <a:cxn ang="0">
                  <a:pos x="269" y="925"/>
                </a:cxn>
                <a:cxn ang="0">
                  <a:pos x="249" y="992"/>
                </a:cxn>
                <a:cxn ang="0">
                  <a:pos x="229" y="1060"/>
                </a:cxn>
                <a:cxn ang="0">
                  <a:pos x="213" y="1128"/>
                </a:cxn>
                <a:cxn ang="0">
                  <a:pos x="198" y="1197"/>
                </a:cxn>
                <a:cxn ang="0">
                  <a:pos x="185" y="1266"/>
                </a:cxn>
                <a:cxn ang="0">
                  <a:pos x="173" y="1336"/>
                </a:cxn>
                <a:cxn ang="0">
                  <a:pos x="162" y="1405"/>
                </a:cxn>
                <a:cxn ang="0">
                  <a:pos x="154" y="1474"/>
                </a:cxn>
                <a:cxn ang="0">
                  <a:pos x="147" y="1544"/>
                </a:cxn>
                <a:cxn ang="0">
                  <a:pos x="140" y="1613"/>
                </a:cxn>
                <a:cxn ang="0">
                  <a:pos x="137" y="1682"/>
                </a:cxn>
                <a:cxn ang="0">
                  <a:pos x="134" y="1752"/>
                </a:cxn>
                <a:cxn ang="0">
                  <a:pos x="132" y="1821"/>
                </a:cxn>
                <a:cxn ang="0">
                  <a:pos x="132" y="1889"/>
                </a:cxn>
                <a:cxn ang="0">
                  <a:pos x="134" y="1956"/>
                </a:cxn>
                <a:cxn ang="0">
                  <a:pos x="135" y="2024"/>
                </a:cxn>
                <a:cxn ang="0">
                  <a:pos x="0" y="2024"/>
                </a:cxn>
                <a:cxn ang="0">
                  <a:pos x="0" y="776"/>
                </a:cxn>
                <a:cxn ang="0">
                  <a:pos x="0" y="776"/>
                </a:cxn>
              </a:cxnLst>
              <a:rect l="0" t="0" r="r" b="b"/>
              <a:pathLst>
                <a:path w="857" h="2024">
                  <a:moveTo>
                    <a:pt x="0" y="776"/>
                  </a:moveTo>
                  <a:lnTo>
                    <a:pt x="0" y="776"/>
                  </a:lnTo>
                  <a:lnTo>
                    <a:pt x="38" y="703"/>
                  </a:lnTo>
                  <a:lnTo>
                    <a:pt x="78" y="634"/>
                  </a:lnTo>
                  <a:lnTo>
                    <a:pt x="119" y="566"/>
                  </a:lnTo>
                  <a:lnTo>
                    <a:pt x="162" y="502"/>
                  </a:lnTo>
                  <a:lnTo>
                    <a:pt x="208" y="441"/>
                  </a:lnTo>
                  <a:lnTo>
                    <a:pt x="256" y="381"/>
                  </a:lnTo>
                  <a:lnTo>
                    <a:pt x="305" y="327"/>
                  </a:lnTo>
                  <a:lnTo>
                    <a:pt x="330" y="300"/>
                  </a:lnTo>
                  <a:lnTo>
                    <a:pt x="357" y="274"/>
                  </a:lnTo>
                  <a:lnTo>
                    <a:pt x="385" y="249"/>
                  </a:lnTo>
                  <a:lnTo>
                    <a:pt x="411" y="226"/>
                  </a:lnTo>
                  <a:lnTo>
                    <a:pt x="439" y="203"/>
                  </a:lnTo>
                  <a:lnTo>
                    <a:pt x="469" y="182"/>
                  </a:lnTo>
                  <a:lnTo>
                    <a:pt x="497" y="160"/>
                  </a:lnTo>
                  <a:lnTo>
                    <a:pt x="527" y="140"/>
                  </a:lnTo>
                  <a:lnTo>
                    <a:pt x="558" y="122"/>
                  </a:lnTo>
                  <a:lnTo>
                    <a:pt x="588" y="104"/>
                  </a:lnTo>
                  <a:lnTo>
                    <a:pt x="619" y="87"/>
                  </a:lnTo>
                  <a:lnTo>
                    <a:pt x="652" y="71"/>
                  </a:lnTo>
                  <a:lnTo>
                    <a:pt x="685" y="56"/>
                  </a:lnTo>
                  <a:lnTo>
                    <a:pt x="718" y="43"/>
                  </a:lnTo>
                  <a:lnTo>
                    <a:pt x="751" y="31"/>
                  </a:lnTo>
                  <a:lnTo>
                    <a:pt x="786" y="20"/>
                  </a:lnTo>
                  <a:lnTo>
                    <a:pt x="822" y="10"/>
                  </a:lnTo>
                  <a:lnTo>
                    <a:pt x="857" y="0"/>
                  </a:lnTo>
                  <a:lnTo>
                    <a:pt x="857" y="0"/>
                  </a:lnTo>
                  <a:lnTo>
                    <a:pt x="806" y="46"/>
                  </a:lnTo>
                  <a:lnTo>
                    <a:pt x="754" y="94"/>
                  </a:lnTo>
                  <a:lnTo>
                    <a:pt x="706" y="144"/>
                  </a:lnTo>
                  <a:lnTo>
                    <a:pt x="660" y="196"/>
                  </a:lnTo>
                  <a:lnTo>
                    <a:pt x="617" y="249"/>
                  </a:lnTo>
                  <a:lnTo>
                    <a:pt x="576" y="304"/>
                  </a:lnTo>
                  <a:lnTo>
                    <a:pt x="536" y="362"/>
                  </a:lnTo>
                  <a:lnTo>
                    <a:pt x="498" y="419"/>
                  </a:lnTo>
                  <a:lnTo>
                    <a:pt x="462" y="479"/>
                  </a:lnTo>
                  <a:lnTo>
                    <a:pt x="429" y="538"/>
                  </a:lnTo>
                  <a:lnTo>
                    <a:pt x="398" y="601"/>
                  </a:lnTo>
                  <a:lnTo>
                    <a:pt x="368" y="664"/>
                  </a:lnTo>
                  <a:lnTo>
                    <a:pt x="340" y="728"/>
                  </a:lnTo>
                  <a:lnTo>
                    <a:pt x="315" y="792"/>
                  </a:lnTo>
                  <a:lnTo>
                    <a:pt x="291" y="858"/>
                  </a:lnTo>
                  <a:lnTo>
                    <a:pt x="269" y="925"/>
                  </a:lnTo>
                  <a:lnTo>
                    <a:pt x="249" y="992"/>
                  </a:lnTo>
                  <a:lnTo>
                    <a:pt x="229" y="1060"/>
                  </a:lnTo>
                  <a:lnTo>
                    <a:pt x="213" y="1128"/>
                  </a:lnTo>
                  <a:lnTo>
                    <a:pt x="198" y="1197"/>
                  </a:lnTo>
                  <a:lnTo>
                    <a:pt x="185" y="1266"/>
                  </a:lnTo>
                  <a:lnTo>
                    <a:pt x="173" y="1336"/>
                  </a:lnTo>
                  <a:lnTo>
                    <a:pt x="162" y="1405"/>
                  </a:lnTo>
                  <a:lnTo>
                    <a:pt x="154" y="1474"/>
                  </a:lnTo>
                  <a:lnTo>
                    <a:pt x="147" y="1544"/>
                  </a:lnTo>
                  <a:lnTo>
                    <a:pt x="140" y="1613"/>
                  </a:lnTo>
                  <a:lnTo>
                    <a:pt x="137" y="1682"/>
                  </a:lnTo>
                  <a:lnTo>
                    <a:pt x="134" y="1752"/>
                  </a:lnTo>
                  <a:lnTo>
                    <a:pt x="132" y="1821"/>
                  </a:lnTo>
                  <a:lnTo>
                    <a:pt x="132" y="1889"/>
                  </a:lnTo>
                  <a:lnTo>
                    <a:pt x="134" y="1956"/>
                  </a:lnTo>
                  <a:lnTo>
                    <a:pt x="135" y="2024"/>
                  </a:lnTo>
                  <a:lnTo>
                    <a:pt x="0" y="2024"/>
                  </a:lnTo>
                  <a:lnTo>
                    <a:pt x="0" y="776"/>
                  </a:lnTo>
                  <a:lnTo>
                    <a:pt x="0" y="776"/>
                  </a:lnTo>
                  <a:close/>
                </a:path>
              </a:pathLst>
            </a:custGeom>
            <a:solidFill>
              <a:schemeClr val="accent2">
                <a:lumMod val="40000"/>
                <a:lumOff val="60000"/>
                <a:alpha val="4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9"/>
            <p:cNvSpPr>
              <a:spLocks/>
            </p:cNvSpPr>
            <p:nvPr userDrawn="1"/>
          </p:nvSpPr>
          <p:spPr bwMode="auto">
            <a:xfrm>
              <a:off x="0" y="2438399"/>
              <a:ext cx="2895599" cy="2154237"/>
            </a:xfrm>
            <a:custGeom>
              <a:avLst/>
              <a:gdLst/>
              <a:ahLst/>
              <a:cxnLst>
                <a:cxn ang="0">
                  <a:pos x="0" y="118"/>
                </a:cxn>
                <a:cxn ang="0">
                  <a:pos x="165" y="69"/>
                </a:cxn>
                <a:cxn ang="0">
                  <a:pos x="327" y="33"/>
                </a:cxn>
                <a:cxn ang="0">
                  <a:pos x="487" y="11"/>
                </a:cxn>
                <a:cxn ang="0">
                  <a:pos x="645" y="1"/>
                </a:cxn>
                <a:cxn ang="0">
                  <a:pos x="797" y="1"/>
                </a:cxn>
                <a:cxn ang="0">
                  <a:pos x="946" y="13"/>
                </a:cxn>
                <a:cxn ang="0">
                  <a:pos x="1088" y="33"/>
                </a:cxn>
                <a:cxn ang="0">
                  <a:pos x="1225" y="62"/>
                </a:cxn>
                <a:cxn ang="0">
                  <a:pos x="1352" y="97"/>
                </a:cxn>
                <a:cxn ang="0">
                  <a:pos x="1472" y="138"/>
                </a:cxn>
                <a:cxn ang="0">
                  <a:pos x="1585" y="184"/>
                </a:cxn>
                <a:cxn ang="0">
                  <a:pos x="1685" y="236"/>
                </a:cxn>
                <a:cxn ang="0">
                  <a:pos x="1776" y="288"/>
                </a:cxn>
                <a:cxn ang="0">
                  <a:pos x="1854" y="343"/>
                </a:cxn>
                <a:cxn ang="0">
                  <a:pos x="1921" y="399"/>
                </a:cxn>
                <a:cxn ang="0">
                  <a:pos x="1974" y="455"/>
                </a:cxn>
                <a:cxn ang="0">
                  <a:pos x="1920" y="434"/>
                </a:cxn>
                <a:cxn ang="0">
                  <a:pos x="1804" y="394"/>
                </a:cxn>
                <a:cxn ang="0">
                  <a:pos x="1680" y="361"/>
                </a:cxn>
                <a:cxn ang="0">
                  <a:pos x="1548" y="338"/>
                </a:cxn>
                <a:cxn ang="0">
                  <a:pos x="1413" y="323"/>
                </a:cxn>
                <a:cxn ang="0">
                  <a:pos x="1273" y="321"/>
                </a:cxn>
                <a:cxn ang="0">
                  <a:pos x="1132" y="331"/>
                </a:cxn>
                <a:cxn ang="0">
                  <a:pos x="990" y="356"/>
                </a:cxn>
                <a:cxn ang="0">
                  <a:pos x="919" y="374"/>
                </a:cxn>
                <a:cxn ang="0">
                  <a:pos x="850" y="396"/>
                </a:cxn>
                <a:cxn ang="0">
                  <a:pos x="781" y="424"/>
                </a:cxn>
                <a:cxn ang="0">
                  <a:pos x="711" y="455"/>
                </a:cxn>
                <a:cxn ang="0">
                  <a:pos x="645" y="490"/>
                </a:cxn>
                <a:cxn ang="0">
                  <a:pos x="579" y="531"/>
                </a:cxn>
                <a:cxn ang="0">
                  <a:pos x="515" y="577"/>
                </a:cxn>
                <a:cxn ang="0">
                  <a:pos x="452" y="629"/>
                </a:cxn>
                <a:cxn ang="0">
                  <a:pos x="391" y="685"/>
                </a:cxn>
                <a:cxn ang="0">
                  <a:pos x="333" y="747"/>
                </a:cxn>
                <a:cxn ang="0">
                  <a:pos x="277" y="815"/>
                </a:cxn>
                <a:cxn ang="0">
                  <a:pos x="223" y="889"/>
                </a:cxn>
                <a:cxn ang="0">
                  <a:pos x="172" y="970"/>
                </a:cxn>
                <a:cxn ang="0">
                  <a:pos x="124" y="1056"/>
                </a:cxn>
                <a:cxn ang="0">
                  <a:pos x="79" y="1150"/>
                </a:cxn>
                <a:cxn ang="0">
                  <a:pos x="38" y="1249"/>
                </a:cxn>
                <a:cxn ang="0">
                  <a:pos x="0" y="1357"/>
                </a:cxn>
                <a:cxn ang="0">
                  <a:pos x="0" y="118"/>
                </a:cxn>
              </a:cxnLst>
              <a:rect l="0" t="0" r="r" b="b"/>
              <a:pathLst>
                <a:path w="1974" h="1357">
                  <a:moveTo>
                    <a:pt x="0" y="118"/>
                  </a:moveTo>
                  <a:lnTo>
                    <a:pt x="0" y="118"/>
                  </a:lnTo>
                  <a:lnTo>
                    <a:pt x="83" y="92"/>
                  </a:lnTo>
                  <a:lnTo>
                    <a:pt x="165" y="69"/>
                  </a:lnTo>
                  <a:lnTo>
                    <a:pt x="246" y="49"/>
                  </a:lnTo>
                  <a:lnTo>
                    <a:pt x="327" y="33"/>
                  </a:lnTo>
                  <a:lnTo>
                    <a:pt x="408" y="21"/>
                  </a:lnTo>
                  <a:lnTo>
                    <a:pt x="487" y="11"/>
                  </a:lnTo>
                  <a:lnTo>
                    <a:pt x="566" y="5"/>
                  </a:lnTo>
                  <a:lnTo>
                    <a:pt x="645" y="1"/>
                  </a:lnTo>
                  <a:lnTo>
                    <a:pt x="721" y="0"/>
                  </a:lnTo>
                  <a:lnTo>
                    <a:pt x="797" y="1"/>
                  </a:lnTo>
                  <a:lnTo>
                    <a:pt x="873" y="6"/>
                  </a:lnTo>
                  <a:lnTo>
                    <a:pt x="946" y="13"/>
                  </a:lnTo>
                  <a:lnTo>
                    <a:pt x="1018" y="23"/>
                  </a:lnTo>
                  <a:lnTo>
                    <a:pt x="1088" y="33"/>
                  </a:lnTo>
                  <a:lnTo>
                    <a:pt x="1157" y="47"/>
                  </a:lnTo>
                  <a:lnTo>
                    <a:pt x="1225" y="62"/>
                  </a:lnTo>
                  <a:lnTo>
                    <a:pt x="1289" y="79"/>
                  </a:lnTo>
                  <a:lnTo>
                    <a:pt x="1352" y="97"/>
                  </a:lnTo>
                  <a:lnTo>
                    <a:pt x="1413" y="117"/>
                  </a:lnTo>
                  <a:lnTo>
                    <a:pt x="1472" y="138"/>
                  </a:lnTo>
                  <a:lnTo>
                    <a:pt x="1530" y="161"/>
                  </a:lnTo>
                  <a:lnTo>
                    <a:pt x="1585" y="184"/>
                  </a:lnTo>
                  <a:lnTo>
                    <a:pt x="1636" y="209"/>
                  </a:lnTo>
                  <a:lnTo>
                    <a:pt x="1685" y="236"/>
                  </a:lnTo>
                  <a:lnTo>
                    <a:pt x="1732" y="262"/>
                  </a:lnTo>
                  <a:lnTo>
                    <a:pt x="1776" y="288"/>
                  </a:lnTo>
                  <a:lnTo>
                    <a:pt x="1816" y="315"/>
                  </a:lnTo>
                  <a:lnTo>
                    <a:pt x="1854" y="343"/>
                  </a:lnTo>
                  <a:lnTo>
                    <a:pt x="1888" y="371"/>
                  </a:lnTo>
                  <a:lnTo>
                    <a:pt x="1921" y="399"/>
                  </a:lnTo>
                  <a:lnTo>
                    <a:pt x="1949" y="427"/>
                  </a:lnTo>
                  <a:lnTo>
                    <a:pt x="1974" y="455"/>
                  </a:lnTo>
                  <a:lnTo>
                    <a:pt x="1974" y="455"/>
                  </a:lnTo>
                  <a:lnTo>
                    <a:pt x="1920" y="434"/>
                  </a:lnTo>
                  <a:lnTo>
                    <a:pt x="1864" y="412"/>
                  </a:lnTo>
                  <a:lnTo>
                    <a:pt x="1804" y="394"/>
                  </a:lnTo>
                  <a:lnTo>
                    <a:pt x="1743" y="376"/>
                  </a:lnTo>
                  <a:lnTo>
                    <a:pt x="1680" y="361"/>
                  </a:lnTo>
                  <a:lnTo>
                    <a:pt x="1614" y="348"/>
                  </a:lnTo>
                  <a:lnTo>
                    <a:pt x="1548" y="338"/>
                  </a:lnTo>
                  <a:lnTo>
                    <a:pt x="1481" y="330"/>
                  </a:lnTo>
                  <a:lnTo>
                    <a:pt x="1413" y="323"/>
                  </a:lnTo>
                  <a:lnTo>
                    <a:pt x="1344" y="320"/>
                  </a:lnTo>
                  <a:lnTo>
                    <a:pt x="1273" y="321"/>
                  </a:lnTo>
                  <a:lnTo>
                    <a:pt x="1203" y="325"/>
                  </a:lnTo>
                  <a:lnTo>
                    <a:pt x="1132" y="331"/>
                  </a:lnTo>
                  <a:lnTo>
                    <a:pt x="1061" y="341"/>
                  </a:lnTo>
                  <a:lnTo>
                    <a:pt x="990" y="356"/>
                  </a:lnTo>
                  <a:lnTo>
                    <a:pt x="954" y="364"/>
                  </a:lnTo>
                  <a:lnTo>
                    <a:pt x="919" y="374"/>
                  </a:lnTo>
                  <a:lnTo>
                    <a:pt x="885" y="384"/>
                  </a:lnTo>
                  <a:lnTo>
                    <a:pt x="850" y="396"/>
                  </a:lnTo>
                  <a:lnTo>
                    <a:pt x="815" y="409"/>
                  </a:lnTo>
                  <a:lnTo>
                    <a:pt x="781" y="424"/>
                  </a:lnTo>
                  <a:lnTo>
                    <a:pt x="746" y="439"/>
                  </a:lnTo>
                  <a:lnTo>
                    <a:pt x="711" y="455"/>
                  </a:lnTo>
                  <a:lnTo>
                    <a:pt x="678" y="472"/>
                  </a:lnTo>
                  <a:lnTo>
                    <a:pt x="645" y="490"/>
                  </a:lnTo>
                  <a:lnTo>
                    <a:pt x="612" y="510"/>
                  </a:lnTo>
                  <a:lnTo>
                    <a:pt x="579" y="531"/>
                  </a:lnTo>
                  <a:lnTo>
                    <a:pt x="546" y="554"/>
                  </a:lnTo>
                  <a:lnTo>
                    <a:pt x="515" y="577"/>
                  </a:lnTo>
                  <a:lnTo>
                    <a:pt x="484" y="602"/>
                  </a:lnTo>
                  <a:lnTo>
                    <a:pt x="452" y="629"/>
                  </a:lnTo>
                  <a:lnTo>
                    <a:pt x="421" y="657"/>
                  </a:lnTo>
                  <a:lnTo>
                    <a:pt x="391" y="685"/>
                  </a:lnTo>
                  <a:lnTo>
                    <a:pt x="361" y="716"/>
                  </a:lnTo>
                  <a:lnTo>
                    <a:pt x="333" y="747"/>
                  </a:lnTo>
                  <a:lnTo>
                    <a:pt x="304" y="780"/>
                  </a:lnTo>
                  <a:lnTo>
                    <a:pt x="277" y="815"/>
                  </a:lnTo>
                  <a:lnTo>
                    <a:pt x="249" y="851"/>
                  </a:lnTo>
                  <a:lnTo>
                    <a:pt x="223" y="889"/>
                  </a:lnTo>
                  <a:lnTo>
                    <a:pt x="198" y="929"/>
                  </a:lnTo>
                  <a:lnTo>
                    <a:pt x="172" y="970"/>
                  </a:lnTo>
                  <a:lnTo>
                    <a:pt x="149" y="1012"/>
                  </a:lnTo>
                  <a:lnTo>
                    <a:pt x="124" y="1056"/>
                  </a:lnTo>
                  <a:lnTo>
                    <a:pt x="101" y="1102"/>
                  </a:lnTo>
                  <a:lnTo>
                    <a:pt x="79" y="1150"/>
                  </a:lnTo>
                  <a:lnTo>
                    <a:pt x="58" y="1198"/>
                  </a:lnTo>
                  <a:lnTo>
                    <a:pt x="38" y="1249"/>
                  </a:lnTo>
                  <a:lnTo>
                    <a:pt x="18" y="1302"/>
                  </a:lnTo>
                  <a:lnTo>
                    <a:pt x="0" y="1357"/>
                  </a:lnTo>
                  <a:lnTo>
                    <a:pt x="0" y="118"/>
                  </a:lnTo>
                  <a:lnTo>
                    <a:pt x="0" y="118"/>
                  </a:lnTo>
                  <a:close/>
                </a:path>
              </a:pathLst>
            </a:custGeom>
            <a:solidFill>
              <a:schemeClr val="accent2">
                <a:lumMod val="40000"/>
                <a:lumOff val="6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10"/>
            <p:cNvSpPr>
              <a:spLocks/>
            </p:cNvSpPr>
            <p:nvPr userDrawn="1"/>
          </p:nvSpPr>
          <p:spPr bwMode="auto">
            <a:xfrm>
              <a:off x="1224419" y="3886199"/>
              <a:ext cx="3276599" cy="2971800"/>
            </a:xfrm>
            <a:custGeom>
              <a:avLst/>
              <a:gdLst/>
              <a:ahLst/>
              <a:cxnLst>
                <a:cxn ang="0">
                  <a:pos x="1377" y="130"/>
                </a:cxn>
                <a:cxn ang="0">
                  <a:pos x="1299" y="89"/>
                </a:cxn>
                <a:cxn ang="0">
                  <a:pos x="1220" y="56"/>
                </a:cxn>
                <a:cxn ang="0">
                  <a:pos x="1137" y="30"/>
                </a:cxn>
                <a:cxn ang="0">
                  <a:pos x="1052" y="11"/>
                </a:cxn>
                <a:cxn ang="0">
                  <a:pos x="966" y="2"/>
                </a:cxn>
                <a:cxn ang="0">
                  <a:pos x="880" y="0"/>
                </a:cxn>
                <a:cxn ang="0">
                  <a:pos x="794" y="5"/>
                </a:cxn>
                <a:cxn ang="0">
                  <a:pos x="708" y="18"/>
                </a:cxn>
                <a:cxn ang="0">
                  <a:pos x="624" y="40"/>
                </a:cxn>
                <a:cxn ang="0">
                  <a:pos x="543" y="69"/>
                </a:cxn>
                <a:cxn ang="0">
                  <a:pos x="466" y="107"/>
                </a:cxn>
                <a:cxn ang="0">
                  <a:pos x="391" y="155"/>
                </a:cxn>
                <a:cxn ang="0">
                  <a:pos x="322" y="210"/>
                </a:cxn>
                <a:cxn ang="0">
                  <a:pos x="258" y="272"/>
                </a:cxn>
                <a:cxn ang="0">
                  <a:pos x="200" y="345"/>
                </a:cxn>
                <a:cxn ang="0">
                  <a:pos x="149" y="426"/>
                </a:cxn>
                <a:cxn ang="0">
                  <a:pos x="124" y="472"/>
                </a:cxn>
                <a:cxn ang="0">
                  <a:pos x="83" y="568"/>
                </a:cxn>
                <a:cxn ang="0">
                  <a:pos x="48" y="667"/>
                </a:cxn>
                <a:cxn ang="0">
                  <a:pos x="23" y="769"/>
                </a:cxn>
                <a:cxn ang="0">
                  <a:pos x="7" y="875"/>
                </a:cxn>
                <a:cxn ang="0">
                  <a:pos x="0" y="982"/>
                </a:cxn>
                <a:cxn ang="0">
                  <a:pos x="2" y="1090"/>
                </a:cxn>
                <a:cxn ang="0">
                  <a:pos x="12" y="1200"/>
                </a:cxn>
                <a:cxn ang="0">
                  <a:pos x="31" y="1311"/>
                </a:cxn>
                <a:cxn ang="0">
                  <a:pos x="61" y="1420"/>
                </a:cxn>
                <a:cxn ang="0">
                  <a:pos x="101" y="1529"/>
                </a:cxn>
                <a:cxn ang="0">
                  <a:pos x="149" y="1636"/>
                </a:cxn>
                <a:cxn ang="0">
                  <a:pos x="206" y="1742"/>
                </a:cxn>
                <a:cxn ang="0">
                  <a:pos x="274" y="1844"/>
                </a:cxn>
                <a:cxn ang="0">
                  <a:pos x="353" y="1943"/>
                </a:cxn>
                <a:cxn ang="0">
                  <a:pos x="441" y="2039"/>
                </a:cxn>
                <a:cxn ang="0">
                  <a:pos x="2552" y="2085"/>
                </a:cxn>
                <a:cxn ang="0">
                  <a:pos x="2526" y="2070"/>
                </a:cxn>
                <a:cxn ang="0">
                  <a:pos x="2336" y="1955"/>
                </a:cxn>
                <a:cxn ang="0">
                  <a:pos x="2192" y="1860"/>
                </a:cxn>
                <a:cxn ang="0">
                  <a:pos x="2025" y="1748"/>
                </a:cxn>
                <a:cxn ang="0">
                  <a:pos x="1849" y="1619"/>
                </a:cxn>
                <a:cxn ang="0">
                  <a:pos x="1667" y="1477"/>
                </a:cxn>
                <a:cxn ang="0">
                  <a:pos x="1492" y="1326"/>
                </a:cxn>
                <a:cxn ang="0">
                  <a:pos x="1410" y="1246"/>
                </a:cxn>
                <a:cxn ang="0">
                  <a:pos x="1332" y="1167"/>
                </a:cxn>
                <a:cxn ang="0">
                  <a:pos x="1261" y="1086"/>
                </a:cxn>
                <a:cxn ang="0">
                  <a:pos x="1195" y="1004"/>
                </a:cxn>
                <a:cxn ang="0">
                  <a:pos x="1139" y="923"/>
                </a:cxn>
                <a:cxn ang="0">
                  <a:pos x="1091" y="840"/>
                </a:cxn>
                <a:cxn ang="0">
                  <a:pos x="1055" y="761"/>
                </a:cxn>
                <a:cxn ang="0">
                  <a:pos x="1030" y="680"/>
                </a:cxn>
                <a:cxn ang="0">
                  <a:pos x="1017" y="602"/>
                </a:cxn>
                <a:cxn ang="0">
                  <a:pos x="1019" y="527"/>
                </a:cxn>
                <a:cxn ang="0">
                  <a:pos x="1028" y="470"/>
                </a:cxn>
                <a:cxn ang="0">
                  <a:pos x="1040" y="434"/>
                </a:cxn>
                <a:cxn ang="0">
                  <a:pos x="1057" y="398"/>
                </a:cxn>
                <a:cxn ang="0">
                  <a:pos x="1076" y="363"/>
                </a:cxn>
                <a:cxn ang="0">
                  <a:pos x="1101" y="330"/>
                </a:cxn>
                <a:cxn ang="0">
                  <a:pos x="1131" y="295"/>
                </a:cxn>
                <a:cxn ang="0">
                  <a:pos x="1182" y="248"/>
                </a:cxn>
                <a:cxn ang="0">
                  <a:pos x="1269" y="186"/>
                </a:cxn>
                <a:cxn ang="0">
                  <a:pos x="1377" y="130"/>
                </a:cxn>
              </a:cxnLst>
              <a:rect l="0" t="0" r="r" b="b"/>
              <a:pathLst>
                <a:path w="2552" h="2085">
                  <a:moveTo>
                    <a:pt x="1377" y="130"/>
                  </a:moveTo>
                  <a:lnTo>
                    <a:pt x="1377" y="130"/>
                  </a:lnTo>
                  <a:lnTo>
                    <a:pt x="1339" y="109"/>
                  </a:lnTo>
                  <a:lnTo>
                    <a:pt x="1299" y="89"/>
                  </a:lnTo>
                  <a:lnTo>
                    <a:pt x="1260" y="73"/>
                  </a:lnTo>
                  <a:lnTo>
                    <a:pt x="1220" y="56"/>
                  </a:lnTo>
                  <a:lnTo>
                    <a:pt x="1179" y="43"/>
                  </a:lnTo>
                  <a:lnTo>
                    <a:pt x="1137" y="30"/>
                  </a:lnTo>
                  <a:lnTo>
                    <a:pt x="1094" y="20"/>
                  </a:lnTo>
                  <a:lnTo>
                    <a:pt x="1052" y="11"/>
                  </a:lnTo>
                  <a:lnTo>
                    <a:pt x="1009" y="7"/>
                  </a:lnTo>
                  <a:lnTo>
                    <a:pt x="966" y="2"/>
                  </a:lnTo>
                  <a:lnTo>
                    <a:pt x="923" y="0"/>
                  </a:lnTo>
                  <a:lnTo>
                    <a:pt x="880" y="0"/>
                  </a:lnTo>
                  <a:lnTo>
                    <a:pt x="837" y="2"/>
                  </a:lnTo>
                  <a:lnTo>
                    <a:pt x="794" y="5"/>
                  </a:lnTo>
                  <a:lnTo>
                    <a:pt x="751" y="10"/>
                  </a:lnTo>
                  <a:lnTo>
                    <a:pt x="708" y="18"/>
                  </a:lnTo>
                  <a:lnTo>
                    <a:pt x="667" y="28"/>
                  </a:lnTo>
                  <a:lnTo>
                    <a:pt x="624" y="40"/>
                  </a:lnTo>
                  <a:lnTo>
                    <a:pt x="584" y="54"/>
                  </a:lnTo>
                  <a:lnTo>
                    <a:pt x="543" y="69"/>
                  </a:lnTo>
                  <a:lnTo>
                    <a:pt x="504" y="87"/>
                  </a:lnTo>
                  <a:lnTo>
                    <a:pt x="466" y="107"/>
                  </a:lnTo>
                  <a:lnTo>
                    <a:pt x="428" y="130"/>
                  </a:lnTo>
                  <a:lnTo>
                    <a:pt x="391" y="155"/>
                  </a:lnTo>
                  <a:lnTo>
                    <a:pt x="357" y="182"/>
                  </a:lnTo>
                  <a:lnTo>
                    <a:pt x="322" y="210"/>
                  </a:lnTo>
                  <a:lnTo>
                    <a:pt x="289" y="241"/>
                  </a:lnTo>
                  <a:lnTo>
                    <a:pt x="258" y="272"/>
                  </a:lnTo>
                  <a:lnTo>
                    <a:pt x="228" y="309"/>
                  </a:lnTo>
                  <a:lnTo>
                    <a:pt x="200" y="345"/>
                  </a:lnTo>
                  <a:lnTo>
                    <a:pt x="173" y="385"/>
                  </a:lnTo>
                  <a:lnTo>
                    <a:pt x="149" y="426"/>
                  </a:lnTo>
                  <a:lnTo>
                    <a:pt x="149" y="426"/>
                  </a:lnTo>
                  <a:lnTo>
                    <a:pt x="124" y="472"/>
                  </a:lnTo>
                  <a:lnTo>
                    <a:pt x="102" y="520"/>
                  </a:lnTo>
                  <a:lnTo>
                    <a:pt x="83" y="568"/>
                  </a:lnTo>
                  <a:lnTo>
                    <a:pt x="64" y="617"/>
                  </a:lnTo>
                  <a:lnTo>
                    <a:pt x="48" y="667"/>
                  </a:lnTo>
                  <a:lnTo>
                    <a:pt x="35" y="718"/>
                  </a:lnTo>
                  <a:lnTo>
                    <a:pt x="23" y="769"/>
                  </a:lnTo>
                  <a:lnTo>
                    <a:pt x="15" y="822"/>
                  </a:lnTo>
                  <a:lnTo>
                    <a:pt x="7" y="875"/>
                  </a:lnTo>
                  <a:lnTo>
                    <a:pt x="2" y="928"/>
                  </a:lnTo>
                  <a:lnTo>
                    <a:pt x="0" y="982"/>
                  </a:lnTo>
                  <a:lnTo>
                    <a:pt x="0" y="1035"/>
                  </a:lnTo>
                  <a:lnTo>
                    <a:pt x="2" y="1090"/>
                  </a:lnTo>
                  <a:lnTo>
                    <a:pt x="5" y="1146"/>
                  </a:lnTo>
                  <a:lnTo>
                    <a:pt x="12" y="1200"/>
                  </a:lnTo>
                  <a:lnTo>
                    <a:pt x="22" y="1255"/>
                  </a:lnTo>
                  <a:lnTo>
                    <a:pt x="31" y="1311"/>
                  </a:lnTo>
                  <a:lnTo>
                    <a:pt x="46" y="1365"/>
                  </a:lnTo>
                  <a:lnTo>
                    <a:pt x="61" y="1420"/>
                  </a:lnTo>
                  <a:lnTo>
                    <a:pt x="79" y="1474"/>
                  </a:lnTo>
                  <a:lnTo>
                    <a:pt x="101" y="1529"/>
                  </a:lnTo>
                  <a:lnTo>
                    <a:pt x="124" y="1583"/>
                  </a:lnTo>
                  <a:lnTo>
                    <a:pt x="149" y="1636"/>
                  </a:lnTo>
                  <a:lnTo>
                    <a:pt x="177" y="1689"/>
                  </a:lnTo>
                  <a:lnTo>
                    <a:pt x="206" y="1742"/>
                  </a:lnTo>
                  <a:lnTo>
                    <a:pt x="239" y="1793"/>
                  </a:lnTo>
                  <a:lnTo>
                    <a:pt x="274" y="1844"/>
                  </a:lnTo>
                  <a:lnTo>
                    <a:pt x="312" y="1895"/>
                  </a:lnTo>
                  <a:lnTo>
                    <a:pt x="353" y="1943"/>
                  </a:lnTo>
                  <a:lnTo>
                    <a:pt x="396" y="1993"/>
                  </a:lnTo>
                  <a:lnTo>
                    <a:pt x="441" y="2039"/>
                  </a:lnTo>
                  <a:lnTo>
                    <a:pt x="489" y="2085"/>
                  </a:lnTo>
                  <a:lnTo>
                    <a:pt x="2552" y="2085"/>
                  </a:lnTo>
                  <a:lnTo>
                    <a:pt x="2552" y="2085"/>
                  </a:lnTo>
                  <a:lnTo>
                    <a:pt x="2526" y="2070"/>
                  </a:lnTo>
                  <a:lnTo>
                    <a:pt x="2450" y="2026"/>
                  </a:lnTo>
                  <a:lnTo>
                    <a:pt x="2336" y="1955"/>
                  </a:lnTo>
                  <a:lnTo>
                    <a:pt x="2266" y="1910"/>
                  </a:lnTo>
                  <a:lnTo>
                    <a:pt x="2192" y="1860"/>
                  </a:lnTo>
                  <a:lnTo>
                    <a:pt x="2111" y="1808"/>
                  </a:lnTo>
                  <a:lnTo>
                    <a:pt x="2025" y="1748"/>
                  </a:lnTo>
                  <a:lnTo>
                    <a:pt x="1938" y="1685"/>
                  </a:lnTo>
                  <a:lnTo>
                    <a:pt x="1849" y="1619"/>
                  </a:lnTo>
                  <a:lnTo>
                    <a:pt x="1758" y="1550"/>
                  </a:lnTo>
                  <a:lnTo>
                    <a:pt x="1667" y="1477"/>
                  </a:lnTo>
                  <a:lnTo>
                    <a:pt x="1578" y="1403"/>
                  </a:lnTo>
                  <a:lnTo>
                    <a:pt x="1492" y="1326"/>
                  </a:lnTo>
                  <a:lnTo>
                    <a:pt x="1451" y="1286"/>
                  </a:lnTo>
                  <a:lnTo>
                    <a:pt x="1410" y="1246"/>
                  </a:lnTo>
                  <a:lnTo>
                    <a:pt x="1370" y="1207"/>
                  </a:lnTo>
                  <a:lnTo>
                    <a:pt x="1332" y="1167"/>
                  </a:lnTo>
                  <a:lnTo>
                    <a:pt x="1296" y="1126"/>
                  </a:lnTo>
                  <a:lnTo>
                    <a:pt x="1261" y="1086"/>
                  </a:lnTo>
                  <a:lnTo>
                    <a:pt x="1227" y="1045"/>
                  </a:lnTo>
                  <a:lnTo>
                    <a:pt x="1195" y="1004"/>
                  </a:lnTo>
                  <a:lnTo>
                    <a:pt x="1167" y="962"/>
                  </a:lnTo>
                  <a:lnTo>
                    <a:pt x="1139" y="923"/>
                  </a:lnTo>
                  <a:lnTo>
                    <a:pt x="1114" y="881"/>
                  </a:lnTo>
                  <a:lnTo>
                    <a:pt x="1091" y="840"/>
                  </a:lnTo>
                  <a:lnTo>
                    <a:pt x="1071" y="801"/>
                  </a:lnTo>
                  <a:lnTo>
                    <a:pt x="1055" y="761"/>
                  </a:lnTo>
                  <a:lnTo>
                    <a:pt x="1042" y="720"/>
                  </a:lnTo>
                  <a:lnTo>
                    <a:pt x="1030" y="680"/>
                  </a:lnTo>
                  <a:lnTo>
                    <a:pt x="1022" y="642"/>
                  </a:lnTo>
                  <a:lnTo>
                    <a:pt x="1017" y="602"/>
                  </a:lnTo>
                  <a:lnTo>
                    <a:pt x="1015" y="565"/>
                  </a:lnTo>
                  <a:lnTo>
                    <a:pt x="1019" y="527"/>
                  </a:lnTo>
                  <a:lnTo>
                    <a:pt x="1023" y="489"/>
                  </a:lnTo>
                  <a:lnTo>
                    <a:pt x="1028" y="470"/>
                  </a:lnTo>
                  <a:lnTo>
                    <a:pt x="1033" y="452"/>
                  </a:lnTo>
                  <a:lnTo>
                    <a:pt x="1040" y="434"/>
                  </a:lnTo>
                  <a:lnTo>
                    <a:pt x="1048" y="416"/>
                  </a:lnTo>
                  <a:lnTo>
                    <a:pt x="1057" y="398"/>
                  </a:lnTo>
                  <a:lnTo>
                    <a:pt x="1066" y="381"/>
                  </a:lnTo>
                  <a:lnTo>
                    <a:pt x="1076" y="363"/>
                  </a:lnTo>
                  <a:lnTo>
                    <a:pt x="1088" y="347"/>
                  </a:lnTo>
                  <a:lnTo>
                    <a:pt x="1101" y="330"/>
                  </a:lnTo>
                  <a:lnTo>
                    <a:pt x="1116" y="312"/>
                  </a:lnTo>
                  <a:lnTo>
                    <a:pt x="1131" y="295"/>
                  </a:lnTo>
                  <a:lnTo>
                    <a:pt x="1147" y="281"/>
                  </a:lnTo>
                  <a:lnTo>
                    <a:pt x="1182" y="248"/>
                  </a:lnTo>
                  <a:lnTo>
                    <a:pt x="1223" y="216"/>
                  </a:lnTo>
                  <a:lnTo>
                    <a:pt x="1269" y="186"/>
                  </a:lnTo>
                  <a:lnTo>
                    <a:pt x="1321" y="158"/>
                  </a:lnTo>
                  <a:lnTo>
                    <a:pt x="1377" y="130"/>
                  </a:lnTo>
                  <a:lnTo>
                    <a:pt x="1377" y="130"/>
                  </a:lnTo>
                  <a:close/>
                </a:path>
              </a:pathLst>
            </a:custGeom>
            <a:solidFill>
              <a:schemeClr val="bg1">
                <a:lumMod val="95000"/>
                <a:alpha val="3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Freeform 11"/>
            <p:cNvSpPr>
              <a:spLocks/>
            </p:cNvSpPr>
            <p:nvPr userDrawn="1"/>
          </p:nvSpPr>
          <p:spPr bwMode="auto">
            <a:xfrm>
              <a:off x="876758" y="3994150"/>
              <a:ext cx="1719262" cy="2863850"/>
            </a:xfrm>
            <a:custGeom>
              <a:avLst/>
              <a:gdLst/>
              <a:ahLst/>
              <a:cxnLst>
                <a:cxn ang="0">
                  <a:pos x="99" y="1804"/>
                </a:cxn>
                <a:cxn ang="0">
                  <a:pos x="57" y="1647"/>
                </a:cxn>
                <a:cxn ang="0">
                  <a:pos x="29" y="1492"/>
                </a:cxn>
                <a:cxn ang="0">
                  <a:pos x="10" y="1342"/>
                </a:cxn>
                <a:cxn ang="0">
                  <a:pos x="1" y="1195"/>
                </a:cxn>
                <a:cxn ang="0">
                  <a:pos x="1" y="1054"/>
                </a:cxn>
                <a:cxn ang="0">
                  <a:pos x="10" y="919"/>
                </a:cxn>
                <a:cxn ang="0">
                  <a:pos x="26" y="790"/>
                </a:cxn>
                <a:cxn ang="0">
                  <a:pos x="49" y="667"/>
                </a:cxn>
                <a:cxn ang="0">
                  <a:pos x="81" y="553"/>
                </a:cxn>
                <a:cxn ang="0">
                  <a:pos x="117" y="445"/>
                </a:cxn>
                <a:cxn ang="0">
                  <a:pos x="158" y="346"/>
                </a:cxn>
                <a:cxn ang="0">
                  <a:pos x="203" y="255"/>
                </a:cxn>
                <a:cxn ang="0">
                  <a:pos x="254" y="176"/>
                </a:cxn>
                <a:cxn ang="0">
                  <a:pos x="307" y="105"/>
                </a:cxn>
                <a:cxn ang="0">
                  <a:pos x="363" y="47"/>
                </a:cxn>
                <a:cxn ang="0">
                  <a:pos x="421" y="0"/>
                </a:cxn>
                <a:cxn ang="0">
                  <a:pos x="383" y="57"/>
                </a:cxn>
                <a:cxn ang="0">
                  <a:pos x="317" y="176"/>
                </a:cxn>
                <a:cxn ang="0">
                  <a:pos x="265" y="298"/>
                </a:cxn>
                <a:cxn ang="0">
                  <a:pos x="226" y="421"/>
                </a:cxn>
                <a:cxn ang="0">
                  <a:pos x="201" y="544"/>
                </a:cxn>
                <a:cxn ang="0">
                  <a:pos x="188" y="667"/>
                </a:cxn>
                <a:cxn ang="0">
                  <a:pos x="186" y="789"/>
                </a:cxn>
                <a:cxn ang="0">
                  <a:pos x="196" y="911"/>
                </a:cxn>
                <a:cxn ang="0">
                  <a:pos x="219" y="1030"/>
                </a:cxn>
                <a:cxn ang="0">
                  <a:pos x="252" y="1147"/>
                </a:cxn>
                <a:cxn ang="0">
                  <a:pos x="297" y="1261"/>
                </a:cxn>
                <a:cxn ang="0">
                  <a:pos x="351" y="1371"/>
                </a:cxn>
                <a:cxn ang="0">
                  <a:pos x="416" y="1477"/>
                </a:cxn>
                <a:cxn ang="0">
                  <a:pos x="492" y="1578"/>
                </a:cxn>
                <a:cxn ang="0">
                  <a:pos x="576" y="1674"/>
                </a:cxn>
                <a:cxn ang="0">
                  <a:pos x="668" y="1763"/>
                </a:cxn>
                <a:cxn ang="0">
                  <a:pos x="99" y="1804"/>
                </a:cxn>
              </a:cxnLst>
              <a:rect l="0" t="0" r="r" b="b"/>
              <a:pathLst>
                <a:path w="718" h="1804">
                  <a:moveTo>
                    <a:pt x="99" y="1804"/>
                  </a:moveTo>
                  <a:lnTo>
                    <a:pt x="99" y="1804"/>
                  </a:lnTo>
                  <a:lnTo>
                    <a:pt x="77" y="1725"/>
                  </a:lnTo>
                  <a:lnTo>
                    <a:pt x="57" y="1647"/>
                  </a:lnTo>
                  <a:lnTo>
                    <a:pt x="43" y="1570"/>
                  </a:lnTo>
                  <a:lnTo>
                    <a:pt x="29" y="1492"/>
                  </a:lnTo>
                  <a:lnTo>
                    <a:pt x="18" y="1416"/>
                  </a:lnTo>
                  <a:lnTo>
                    <a:pt x="10" y="1342"/>
                  </a:lnTo>
                  <a:lnTo>
                    <a:pt x="5" y="1267"/>
                  </a:lnTo>
                  <a:lnTo>
                    <a:pt x="1" y="1195"/>
                  </a:lnTo>
                  <a:lnTo>
                    <a:pt x="0" y="1124"/>
                  </a:lnTo>
                  <a:lnTo>
                    <a:pt x="1" y="1054"/>
                  </a:lnTo>
                  <a:lnTo>
                    <a:pt x="5" y="987"/>
                  </a:lnTo>
                  <a:lnTo>
                    <a:pt x="10" y="919"/>
                  </a:lnTo>
                  <a:lnTo>
                    <a:pt x="18" y="853"/>
                  </a:lnTo>
                  <a:lnTo>
                    <a:pt x="26" y="790"/>
                  </a:lnTo>
                  <a:lnTo>
                    <a:pt x="38" y="728"/>
                  </a:lnTo>
                  <a:lnTo>
                    <a:pt x="49" y="667"/>
                  </a:lnTo>
                  <a:lnTo>
                    <a:pt x="64" y="609"/>
                  </a:lnTo>
                  <a:lnTo>
                    <a:pt x="81" y="553"/>
                  </a:lnTo>
                  <a:lnTo>
                    <a:pt x="97" y="496"/>
                  </a:lnTo>
                  <a:lnTo>
                    <a:pt x="117" y="445"/>
                  </a:lnTo>
                  <a:lnTo>
                    <a:pt x="137" y="394"/>
                  </a:lnTo>
                  <a:lnTo>
                    <a:pt x="158" y="346"/>
                  </a:lnTo>
                  <a:lnTo>
                    <a:pt x="180" y="300"/>
                  </a:lnTo>
                  <a:lnTo>
                    <a:pt x="203" y="255"/>
                  </a:lnTo>
                  <a:lnTo>
                    <a:pt x="227" y="214"/>
                  </a:lnTo>
                  <a:lnTo>
                    <a:pt x="254" y="176"/>
                  </a:lnTo>
                  <a:lnTo>
                    <a:pt x="280" y="140"/>
                  </a:lnTo>
                  <a:lnTo>
                    <a:pt x="307" y="105"/>
                  </a:lnTo>
                  <a:lnTo>
                    <a:pt x="335" y="76"/>
                  </a:lnTo>
                  <a:lnTo>
                    <a:pt x="363" y="47"/>
                  </a:lnTo>
                  <a:lnTo>
                    <a:pt x="391" y="21"/>
                  </a:lnTo>
                  <a:lnTo>
                    <a:pt x="421" y="0"/>
                  </a:lnTo>
                  <a:lnTo>
                    <a:pt x="421" y="0"/>
                  </a:lnTo>
                  <a:lnTo>
                    <a:pt x="383" y="57"/>
                  </a:lnTo>
                  <a:lnTo>
                    <a:pt x="348" y="117"/>
                  </a:lnTo>
                  <a:lnTo>
                    <a:pt x="317" y="176"/>
                  </a:lnTo>
                  <a:lnTo>
                    <a:pt x="289" y="237"/>
                  </a:lnTo>
                  <a:lnTo>
                    <a:pt x="265" y="298"/>
                  </a:lnTo>
                  <a:lnTo>
                    <a:pt x="244" y="359"/>
                  </a:lnTo>
                  <a:lnTo>
                    <a:pt x="226" y="421"/>
                  </a:lnTo>
                  <a:lnTo>
                    <a:pt x="213" y="482"/>
                  </a:lnTo>
                  <a:lnTo>
                    <a:pt x="201" y="544"/>
                  </a:lnTo>
                  <a:lnTo>
                    <a:pt x="193" y="605"/>
                  </a:lnTo>
                  <a:lnTo>
                    <a:pt x="188" y="667"/>
                  </a:lnTo>
                  <a:lnTo>
                    <a:pt x="185" y="728"/>
                  </a:lnTo>
                  <a:lnTo>
                    <a:pt x="186" y="789"/>
                  </a:lnTo>
                  <a:lnTo>
                    <a:pt x="189" y="850"/>
                  </a:lnTo>
                  <a:lnTo>
                    <a:pt x="196" y="911"/>
                  </a:lnTo>
                  <a:lnTo>
                    <a:pt x="206" y="970"/>
                  </a:lnTo>
                  <a:lnTo>
                    <a:pt x="219" y="1030"/>
                  </a:lnTo>
                  <a:lnTo>
                    <a:pt x="234" y="1089"/>
                  </a:lnTo>
                  <a:lnTo>
                    <a:pt x="252" y="1147"/>
                  </a:lnTo>
                  <a:lnTo>
                    <a:pt x="274" y="1205"/>
                  </a:lnTo>
                  <a:lnTo>
                    <a:pt x="297" y="1261"/>
                  </a:lnTo>
                  <a:lnTo>
                    <a:pt x="323" y="1317"/>
                  </a:lnTo>
                  <a:lnTo>
                    <a:pt x="351" y="1371"/>
                  </a:lnTo>
                  <a:lnTo>
                    <a:pt x="383" y="1424"/>
                  </a:lnTo>
                  <a:lnTo>
                    <a:pt x="416" y="1477"/>
                  </a:lnTo>
                  <a:lnTo>
                    <a:pt x="452" y="1528"/>
                  </a:lnTo>
                  <a:lnTo>
                    <a:pt x="492" y="1578"/>
                  </a:lnTo>
                  <a:lnTo>
                    <a:pt x="531" y="1626"/>
                  </a:lnTo>
                  <a:lnTo>
                    <a:pt x="576" y="1674"/>
                  </a:lnTo>
                  <a:lnTo>
                    <a:pt x="620" y="1718"/>
                  </a:lnTo>
                  <a:lnTo>
                    <a:pt x="668" y="1763"/>
                  </a:lnTo>
                  <a:lnTo>
                    <a:pt x="718" y="1804"/>
                  </a:lnTo>
                  <a:lnTo>
                    <a:pt x="99" y="1804"/>
                  </a:lnTo>
                  <a:lnTo>
                    <a:pt x="99" y="1804"/>
                  </a:lnTo>
                  <a:close/>
                </a:path>
              </a:pathLst>
            </a:custGeom>
            <a:solidFill>
              <a:schemeClr val="accent2">
                <a:lumMod val="60000"/>
                <a:lumOff val="40000"/>
                <a:alpha val="37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47" name="Freeform 46"/>
          <p:cNvSpPr>
            <a:spLocks/>
          </p:cNvSpPr>
          <p:nvPr userDrawn="1"/>
        </p:nvSpPr>
        <p:spPr bwMode="auto">
          <a:xfrm>
            <a:off x="7543800" y="0"/>
            <a:ext cx="1600201" cy="2209800"/>
          </a:xfrm>
          <a:custGeom>
            <a:avLst/>
            <a:gdLst/>
            <a:ahLst/>
            <a:cxnLst>
              <a:cxn ang="0">
                <a:pos x="0" y="0"/>
              </a:cxn>
              <a:cxn ang="0">
                <a:pos x="1432" y="0"/>
              </a:cxn>
              <a:cxn ang="0">
                <a:pos x="1432" y="3492"/>
              </a:cxn>
              <a:cxn ang="0">
                <a:pos x="1419" y="3252"/>
              </a:cxn>
              <a:cxn ang="0">
                <a:pos x="1406" y="3024"/>
              </a:cxn>
              <a:cxn ang="0">
                <a:pos x="1393" y="2807"/>
              </a:cxn>
              <a:cxn ang="0">
                <a:pos x="1379" y="2601"/>
              </a:cxn>
              <a:cxn ang="0">
                <a:pos x="1364" y="2407"/>
              </a:cxn>
              <a:cxn ang="0">
                <a:pos x="1348" y="2222"/>
              </a:cxn>
              <a:cxn ang="0">
                <a:pos x="1330" y="2047"/>
              </a:cxn>
              <a:cxn ang="0">
                <a:pos x="1311" y="1881"/>
              </a:cxn>
              <a:cxn ang="0">
                <a:pos x="1291" y="1726"/>
              </a:cxn>
              <a:cxn ang="0">
                <a:pos x="1268" y="1580"/>
              </a:cxn>
              <a:cxn ang="0">
                <a:pos x="1245" y="1442"/>
              </a:cxn>
              <a:cxn ang="0">
                <a:pos x="1218" y="1313"/>
              </a:cxn>
              <a:cxn ang="0">
                <a:pos x="1190" y="1192"/>
              </a:cxn>
              <a:cxn ang="0">
                <a:pos x="1158" y="1078"/>
              </a:cxn>
              <a:cxn ang="0">
                <a:pos x="1125" y="973"/>
              </a:cxn>
              <a:cxn ang="0">
                <a:pos x="1089" y="873"/>
              </a:cxn>
              <a:cxn ang="0">
                <a:pos x="1049" y="781"/>
              </a:cxn>
              <a:cxn ang="0">
                <a:pos x="1007" y="696"/>
              </a:cxn>
              <a:cxn ang="0">
                <a:pos x="962" y="617"/>
              </a:cxn>
              <a:cxn ang="0">
                <a:pos x="913" y="544"/>
              </a:cxn>
              <a:cxn ang="0">
                <a:pos x="860" y="475"/>
              </a:cxn>
              <a:cxn ang="0">
                <a:pos x="804" y="413"/>
              </a:cxn>
              <a:cxn ang="0">
                <a:pos x="744" y="354"/>
              </a:cxn>
              <a:cxn ang="0">
                <a:pos x="680" y="301"/>
              </a:cxn>
              <a:cxn ang="0">
                <a:pos x="611" y="252"/>
              </a:cxn>
              <a:cxn ang="0">
                <a:pos x="539" y="206"/>
              </a:cxn>
              <a:cxn ang="0">
                <a:pos x="461" y="165"/>
              </a:cxn>
              <a:cxn ang="0">
                <a:pos x="379" y="128"/>
              </a:cxn>
              <a:cxn ang="0">
                <a:pos x="292" y="92"/>
              </a:cxn>
              <a:cxn ang="0">
                <a:pos x="200" y="59"/>
              </a:cxn>
              <a:cxn ang="0">
                <a:pos x="103" y="28"/>
              </a:cxn>
              <a:cxn ang="0">
                <a:pos x="0" y="0"/>
              </a:cxn>
            </a:cxnLst>
            <a:rect l="0" t="0" r="r" b="b"/>
            <a:pathLst>
              <a:path w="1432" h="3492">
                <a:moveTo>
                  <a:pt x="0" y="0"/>
                </a:moveTo>
                <a:lnTo>
                  <a:pt x="1432" y="0"/>
                </a:lnTo>
                <a:lnTo>
                  <a:pt x="1432" y="3492"/>
                </a:lnTo>
                <a:lnTo>
                  <a:pt x="1419" y="3252"/>
                </a:lnTo>
                <a:lnTo>
                  <a:pt x="1406" y="3024"/>
                </a:lnTo>
                <a:lnTo>
                  <a:pt x="1393" y="2807"/>
                </a:lnTo>
                <a:lnTo>
                  <a:pt x="1379" y="2601"/>
                </a:lnTo>
                <a:lnTo>
                  <a:pt x="1364" y="2407"/>
                </a:lnTo>
                <a:lnTo>
                  <a:pt x="1348" y="2222"/>
                </a:lnTo>
                <a:lnTo>
                  <a:pt x="1330" y="2047"/>
                </a:lnTo>
                <a:lnTo>
                  <a:pt x="1311" y="1881"/>
                </a:lnTo>
                <a:lnTo>
                  <a:pt x="1291" y="1726"/>
                </a:lnTo>
                <a:lnTo>
                  <a:pt x="1268" y="1580"/>
                </a:lnTo>
                <a:lnTo>
                  <a:pt x="1245" y="1442"/>
                </a:lnTo>
                <a:lnTo>
                  <a:pt x="1218" y="1313"/>
                </a:lnTo>
                <a:lnTo>
                  <a:pt x="1190" y="1192"/>
                </a:lnTo>
                <a:lnTo>
                  <a:pt x="1158" y="1078"/>
                </a:lnTo>
                <a:lnTo>
                  <a:pt x="1125" y="973"/>
                </a:lnTo>
                <a:lnTo>
                  <a:pt x="1089" y="873"/>
                </a:lnTo>
                <a:lnTo>
                  <a:pt x="1049" y="781"/>
                </a:lnTo>
                <a:lnTo>
                  <a:pt x="1007" y="696"/>
                </a:lnTo>
                <a:lnTo>
                  <a:pt x="962" y="617"/>
                </a:lnTo>
                <a:lnTo>
                  <a:pt x="913" y="544"/>
                </a:lnTo>
                <a:lnTo>
                  <a:pt x="860" y="475"/>
                </a:lnTo>
                <a:lnTo>
                  <a:pt x="804" y="413"/>
                </a:lnTo>
                <a:lnTo>
                  <a:pt x="744" y="354"/>
                </a:lnTo>
                <a:lnTo>
                  <a:pt x="680" y="301"/>
                </a:lnTo>
                <a:lnTo>
                  <a:pt x="611" y="252"/>
                </a:lnTo>
                <a:lnTo>
                  <a:pt x="539" y="206"/>
                </a:lnTo>
                <a:lnTo>
                  <a:pt x="461" y="165"/>
                </a:lnTo>
                <a:lnTo>
                  <a:pt x="379" y="128"/>
                </a:lnTo>
                <a:lnTo>
                  <a:pt x="292" y="92"/>
                </a:lnTo>
                <a:lnTo>
                  <a:pt x="200" y="59"/>
                </a:lnTo>
                <a:lnTo>
                  <a:pt x="103" y="28"/>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47"/>
          <p:cNvSpPr>
            <a:spLocks/>
          </p:cNvSpPr>
          <p:nvPr userDrawn="1"/>
        </p:nvSpPr>
        <p:spPr bwMode="auto">
          <a:xfrm>
            <a:off x="3733800" y="5715000"/>
            <a:ext cx="5029200" cy="762000"/>
          </a:xfrm>
          <a:custGeom>
            <a:avLst/>
            <a:gdLst/>
            <a:ahLst/>
            <a:cxnLst>
              <a:cxn ang="0">
                <a:pos x="17264" y="180"/>
              </a:cxn>
              <a:cxn ang="0">
                <a:pos x="16706" y="689"/>
              </a:cxn>
              <a:cxn ang="0">
                <a:pos x="15959" y="1141"/>
              </a:cxn>
              <a:cxn ang="0">
                <a:pos x="15050" y="1535"/>
              </a:cxn>
              <a:cxn ang="0">
                <a:pos x="14003" y="1871"/>
              </a:cxn>
              <a:cxn ang="0">
                <a:pos x="12844" y="2151"/>
              </a:cxn>
              <a:cxn ang="0">
                <a:pos x="11599" y="2374"/>
              </a:cxn>
              <a:cxn ang="0">
                <a:pos x="10294" y="2540"/>
              </a:cxn>
              <a:cxn ang="0">
                <a:pos x="8951" y="2649"/>
              </a:cxn>
              <a:cxn ang="0">
                <a:pos x="7599" y="2704"/>
              </a:cxn>
              <a:cxn ang="0">
                <a:pos x="6264" y="2702"/>
              </a:cxn>
              <a:cxn ang="0">
                <a:pos x="4968" y="2645"/>
              </a:cxn>
              <a:cxn ang="0">
                <a:pos x="3740" y="2534"/>
              </a:cxn>
              <a:cxn ang="0">
                <a:pos x="2603" y="2367"/>
              </a:cxn>
              <a:cxn ang="0">
                <a:pos x="1584" y="2147"/>
              </a:cxn>
              <a:cxn ang="0">
                <a:pos x="708" y="1871"/>
              </a:cxn>
              <a:cxn ang="0">
                <a:pos x="0" y="1543"/>
              </a:cxn>
              <a:cxn ang="0">
                <a:pos x="341" y="1635"/>
              </a:cxn>
              <a:cxn ang="0">
                <a:pos x="1155" y="1920"/>
              </a:cxn>
              <a:cxn ang="0">
                <a:pos x="2121" y="2151"/>
              </a:cxn>
              <a:cxn ang="0">
                <a:pos x="3215" y="2331"/>
              </a:cxn>
              <a:cxn ang="0">
                <a:pos x="4413" y="2457"/>
              </a:cxn>
              <a:cxn ang="0">
                <a:pos x="5686" y="2531"/>
              </a:cxn>
              <a:cxn ang="0">
                <a:pos x="7011" y="2550"/>
              </a:cxn>
              <a:cxn ang="0">
                <a:pos x="8361" y="2515"/>
              </a:cxn>
              <a:cxn ang="0">
                <a:pos x="9712" y="2426"/>
              </a:cxn>
              <a:cxn ang="0">
                <a:pos x="11037" y="2283"/>
              </a:cxn>
              <a:cxn ang="0">
                <a:pos x="12311" y="2084"/>
              </a:cxn>
              <a:cxn ang="0">
                <a:pos x="13509" y="1831"/>
              </a:cxn>
              <a:cxn ang="0">
                <a:pos x="14604" y="1522"/>
              </a:cxn>
              <a:cxn ang="0">
                <a:pos x="15571" y="1158"/>
              </a:cxn>
              <a:cxn ang="0">
                <a:pos x="16386" y="737"/>
              </a:cxn>
              <a:cxn ang="0">
                <a:pos x="17021" y="260"/>
              </a:cxn>
            </a:cxnLst>
            <a:rect l="0" t="0" r="r" b="b"/>
            <a:pathLst>
              <a:path w="17264" h="2710">
                <a:moveTo>
                  <a:pt x="17264" y="0"/>
                </a:moveTo>
                <a:lnTo>
                  <a:pt x="17264" y="180"/>
                </a:lnTo>
                <a:lnTo>
                  <a:pt x="17010" y="442"/>
                </a:lnTo>
                <a:lnTo>
                  <a:pt x="16706" y="689"/>
                </a:lnTo>
                <a:lnTo>
                  <a:pt x="16354" y="923"/>
                </a:lnTo>
                <a:lnTo>
                  <a:pt x="15959" y="1141"/>
                </a:lnTo>
                <a:lnTo>
                  <a:pt x="15524" y="1345"/>
                </a:lnTo>
                <a:lnTo>
                  <a:pt x="15050" y="1535"/>
                </a:lnTo>
                <a:lnTo>
                  <a:pt x="14543" y="1710"/>
                </a:lnTo>
                <a:lnTo>
                  <a:pt x="14003" y="1871"/>
                </a:lnTo>
                <a:lnTo>
                  <a:pt x="13437" y="2018"/>
                </a:lnTo>
                <a:lnTo>
                  <a:pt x="12844" y="2151"/>
                </a:lnTo>
                <a:lnTo>
                  <a:pt x="12232" y="2269"/>
                </a:lnTo>
                <a:lnTo>
                  <a:pt x="11599" y="2374"/>
                </a:lnTo>
                <a:lnTo>
                  <a:pt x="10952" y="2464"/>
                </a:lnTo>
                <a:lnTo>
                  <a:pt x="10294" y="2540"/>
                </a:lnTo>
                <a:lnTo>
                  <a:pt x="9625" y="2602"/>
                </a:lnTo>
                <a:lnTo>
                  <a:pt x="8951" y="2649"/>
                </a:lnTo>
                <a:lnTo>
                  <a:pt x="8275" y="2684"/>
                </a:lnTo>
                <a:lnTo>
                  <a:pt x="7599" y="2704"/>
                </a:lnTo>
                <a:lnTo>
                  <a:pt x="6928" y="2710"/>
                </a:lnTo>
                <a:lnTo>
                  <a:pt x="6264" y="2702"/>
                </a:lnTo>
                <a:lnTo>
                  <a:pt x="5609" y="2681"/>
                </a:lnTo>
                <a:lnTo>
                  <a:pt x="4968" y="2645"/>
                </a:lnTo>
                <a:lnTo>
                  <a:pt x="4344" y="2597"/>
                </a:lnTo>
                <a:lnTo>
                  <a:pt x="3740" y="2534"/>
                </a:lnTo>
                <a:lnTo>
                  <a:pt x="3158" y="2457"/>
                </a:lnTo>
                <a:lnTo>
                  <a:pt x="2603" y="2367"/>
                </a:lnTo>
                <a:lnTo>
                  <a:pt x="2077" y="2264"/>
                </a:lnTo>
                <a:lnTo>
                  <a:pt x="1584" y="2147"/>
                </a:lnTo>
                <a:lnTo>
                  <a:pt x="1126" y="2016"/>
                </a:lnTo>
                <a:lnTo>
                  <a:pt x="708" y="1871"/>
                </a:lnTo>
                <a:lnTo>
                  <a:pt x="331" y="1714"/>
                </a:lnTo>
                <a:lnTo>
                  <a:pt x="0" y="1543"/>
                </a:lnTo>
                <a:lnTo>
                  <a:pt x="0" y="1474"/>
                </a:lnTo>
                <a:lnTo>
                  <a:pt x="341" y="1635"/>
                </a:lnTo>
                <a:lnTo>
                  <a:pt x="727" y="1784"/>
                </a:lnTo>
                <a:lnTo>
                  <a:pt x="1155" y="1920"/>
                </a:lnTo>
                <a:lnTo>
                  <a:pt x="1621" y="2042"/>
                </a:lnTo>
                <a:lnTo>
                  <a:pt x="2121" y="2151"/>
                </a:lnTo>
                <a:lnTo>
                  <a:pt x="2654" y="2249"/>
                </a:lnTo>
                <a:lnTo>
                  <a:pt x="3215" y="2331"/>
                </a:lnTo>
                <a:lnTo>
                  <a:pt x="3803" y="2401"/>
                </a:lnTo>
                <a:lnTo>
                  <a:pt x="4413" y="2457"/>
                </a:lnTo>
                <a:lnTo>
                  <a:pt x="5041" y="2500"/>
                </a:lnTo>
                <a:lnTo>
                  <a:pt x="5686" y="2531"/>
                </a:lnTo>
                <a:lnTo>
                  <a:pt x="6343" y="2547"/>
                </a:lnTo>
                <a:lnTo>
                  <a:pt x="7011" y="2550"/>
                </a:lnTo>
                <a:lnTo>
                  <a:pt x="7685" y="2539"/>
                </a:lnTo>
                <a:lnTo>
                  <a:pt x="8361" y="2515"/>
                </a:lnTo>
                <a:lnTo>
                  <a:pt x="9039" y="2478"/>
                </a:lnTo>
                <a:lnTo>
                  <a:pt x="9712" y="2426"/>
                </a:lnTo>
                <a:lnTo>
                  <a:pt x="10379" y="2361"/>
                </a:lnTo>
                <a:lnTo>
                  <a:pt x="11037" y="2283"/>
                </a:lnTo>
                <a:lnTo>
                  <a:pt x="11682" y="2190"/>
                </a:lnTo>
                <a:lnTo>
                  <a:pt x="12311" y="2084"/>
                </a:lnTo>
                <a:lnTo>
                  <a:pt x="12921" y="1964"/>
                </a:lnTo>
                <a:lnTo>
                  <a:pt x="13509" y="1831"/>
                </a:lnTo>
                <a:lnTo>
                  <a:pt x="14070" y="1683"/>
                </a:lnTo>
                <a:lnTo>
                  <a:pt x="14604" y="1522"/>
                </a:lnTo>
                <a:lnTo>
                  <a:pt x="15105" y="1347"/>
                </a:lnTo>
                <a:lnTo>
                  <a:pt x="15571" y="1158"/>
                </a:lnTo>
                <a:lnTo>
                  <a:pt x="15999" y="954"/>
                </a:lnTo>
                <a:lnTo>
                  <a:pt x="16386" y="737"/>
                </a:lnTo>
                <a:lnTo>
                  <a:pt x="16728" y="506"/>
                </a:lnTo>
                <a:lnTo>
                  <a:pt x="17021" y="260"/>
                </a:lnTo>
                <a:lnTo>
                  <a:pt x="17264" y="0"/>
                </a:lnTo>
                <a:close/>
              </a:path>
            </a:pathLst>
          </a:custGeom>
          <a:gradFill flip="none" rotWithShape="1">
            <a:gsLst>
              <a:gs pos="0">
                <a:schemeClr val="bg1">
                  <a:alpha val="0"/>
                </a:schemeClr>
              </a:gs>
              <a:gs pos="50000">
                <a:schemeClr val="accent2"/>
              </a:gs>
              <a:gs pos="100000">
                <a:schemeClr val="bg1">
                  <a:alpha val="0"/>
                </a:schemeClr>
              </a:gs>
            </a:gsLst>
            <a:lin ang="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userDrawn="1">
            <p:ph type="ctrTitle"/>
          </p:nvPr>
        </p:nvSpPr>
        <p:spPr>
          <a:xfrm>
            <a:off x="990600" y="1116449"/>
            <a:ext cx="6858000" cy="707886"/>
          </a:xfrm>
        </p:spPr>
        <p:txBody>
          <a:bodyPr wrap="square">
            <a:spAutoFit/>
          </a:bodyPr>
          <a:lstStyle>
            <a:lvl1pPr algn="r">
              <a:defRPr sz="4000">
                <a:solidFill>
                  <a:schemeClr val="accent2">
                    <a:lumMod val="75000"/>
                  </a:schemeClr>
                </a:solidFill>
              </a:defRPr>
            </a:lvl1pPr>
          </a:lstStyle>
          <a:p>
            <a:r>
              <a:rPr lang="en-US" smtClean="0"/>
              <a:t>Click to edit Master title style</a:t>
            </a:r>
            <a:endParaRPr lang="en-US" dirty="0"/>
          </a:p>
        </p:txBody>
      </p:sp>
      <p:sp>
        <p:nvSpPr>
          <p:cNvPr id="3" name="Subtitle 2"/>
          <p:cNvSpPr>
            <a:spLocks noGrp="1"/>
          </p:cNvSpPr>
          <p:nvPr userDrawn="1">
            <p:ph type="subTitle" idx="1"/>
          </p:nvPr>
        </p:nvSpPr>
        <p:spPr>
          <a:xfrm>
            <a:off x="990600" y="1900535"/>
            <a:ext cx="6858000" cy="461665"/>
          </a:xfrm>
        </p:spPr>
        <p:txBody>
          <a:bodyPr wrap="square">
            <a:spAutoFit/>
          </a:bodyPr>
          <a:lstStyle>
            <a:lvl1pPr marL="0" indent="0" algn="r">
              <a:buNone/>
              <a:defRPr sz="2400">
                <a:solidFill>
                  <a:schemeClr val="accent1">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userDrawn="1">
            <p:ph type="dt" sz="half" idx="10"/>
          </p:nvPr>
        </p:nvSpPr>
        <p:spPr/>
        <p:txBody>
          <a:bodyPr/>
          <a:lstStyle/>
          <a:p>
            <a:fld id="{1BCEBD7E-B18E-44EB-97A1-C495659A8EED}" type="datetime1">
              <a:rPr lang="en-US" smtClean="0"/>
              <a:t>1/11/2012</a:t>
            </a:fld>
            <a:endParaRPr lang="en-US"/>
          </a:p>
        </p:txBody>
      </p:sp>
      <p:sp>
        <p:nvSpPr>
          <p:cNvPr id="5" name="Footer Placeholder 4"/>
          <p:cNvSpPr>
            <a:spLocks noGrp="1"/>
          </p:cNvSpPr>
          <p:nvPr userDrawn="1">
            <p:ph type="ftr" sz="quarter" idx="11"/>
          </p:nvPr>
        </p:nvSpPr>
        <p:spPr/>
        <p:txBody>
          <a:bodyPr/>
          <a:lstStyle/>
          <a:p>
            <a:endParaRPr lang="en-US" dirty="0"/>
          </a:p>
        </p:txBody>
      </p:sp>
      <p:sp>
        <p:nvSpPr>
          <p:cNvPr id="6" name="Slide Number Placeholder 5"/>
          <p:cNvSpPr>
            <a:spLocks noGrp="1"/>
          </p:cNvSpPr>
          <p:nvPr userDrawn="1">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351BAA-682F-4938-8E98-0B5875343EAA}" type="datetime1">
              <a:rPr lang="en-US" smtClean="0"/>
              <a:t>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709E52-265F-407F-8917-61F8AE688885}" type="datetime1">
              <a:rPr lang="en-US" smtClean="0"/>
              <a:t>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30725"/>
          </a:xfrm>
        </p:spPr>
        <p:txBody>
          <a:bodyPr/>
          <a:lstStyle/>
          <a:p>
            <a:pPr lvl="0"/>
            <a:endParaRPr lang="en-US" noProof="0"/>
          </a:p>
        </p:txBody>
      </p:sp>
      <p:sp>
        <p:nvSpPr>
          <p:cNvPr id="5" name="Date Placeholder 4"/>
          <p:cNvSpPr>
            <a:spLocks noGrp="1"/>
          </p:cNvSpPr>
          <p:nvPr>
            <p:ph type="dt" sz="half" idx="10"/>
          </p:nvPr>
        </p:nvSpPr>
        <p:spPr>
          <a:xfrm>
            <a:off x="457200" y="6248400"/>
            <a:ext cx="2133600" cy="457200"/>
          </a:xfrm>
        </p:spPr>
        <p:txBody>
          <a:bodyPr/>
          <a:lstStyle>
            <a:lvl1pPr>
              <a:defRPr smtClean="0"/>
            </a:lvl1pPr>
          </a:lstStyle>
          <a:p>
            <a:pPr>
              <a:defRPr/>
            </a:pPr>
            <a:fld id="{C42824D1-F42A-44C8-997B-65A80CDE08AC}" type="datetime1">
              <a:rPr lang="en-US" smtClean="0"/>
              <a:t>1/11/2012</a:t>
            </a:fld>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pPr>
              <a:defRPr/>
            </a:pPr>
            <a:fld id="{1F65B483-A248-4686-9B20-8598AAC572E9}" type="slidenum">
              <a:rPr lang="en-US"/>
              <a:pPr>
                <a:defRPr/>
              </a:pPr>
              <a:t>‹#›</a:t>
            </a:fld>
            <a:endParaRPr lang="en-US"/>
          </a:p>
        </p:txBody>
      </p:sp>
    </p:spTree>
    <p:extLst>
      <p:ext uri="{BB962C8B-B14F-4D97-AF65-F5344CB8AC3E}">
        <p14:creationId xmlns:p14="http://schemas.microsoft.com/office/powerpoint/2010/main" val="3255455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6">
                    <a:lumMod val="7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058ABD0D-9A7C-466D-801A-4B79C4577E0F}" type="datetime1">
              <a:rPr lang="en-US" smtClean="0"/>
              <a:t>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E132C3-8D8D-4852-98D9-33D2C75C4792}" type="datetime1">
              <a:rPr lang="en-US" smtClean="0"/>
              <a:t>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D458B6-376A-4E86-9FF5-787EDF86869D}" type="datetime1">
              <a:rPr lang="en-US" smtClean="0"/>
              <a:t>1/11/2012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DBDA16-8FC8-4266-89FD-17475F4A6C72}" type="datetime1">
              <a:rPr lang="en-US" smtClean="0"/>
              <a:t>1/11/2012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B1513CD-EF9C-4D78-8B8B-ED95A63F8388}" type="datetime1">
              <a:rPr lang="en-US" smtClean="0"/>
              <a:t>1/11/2012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69BE10-35DD-4F23-85F8-6D99F32DBE98}" type="datetime1">
              <a:rPr lang="en-US" smtClean="0"/>
              <a:t>1/11/2012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1D32E2-7330-434D-A6BF-C45153CE7410}" type="datetime1">
              <a:rPr lang="en-US" smtClean="0"/>
              <a:t>1/11/2012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AC6133-1274-4231-854C-822C276C0421}" type="datetime1">
              <a:rPr lang="en-US" smtClean="0"/>
              <a:t>1/11/2012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820669-BD07-413A-A671-3EC6E39A83C9}" type="datetime1">
              <a:rPr lang="en-US" smtClean="0"/>
              <a:t>1/11/2012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grpSp>
        <p:nvGrpSpPr>
          <p:cNvPr id="33" name="Group 32"/>
          <p:cNvGrpSpPr/>
          <p:nvPr/>
        </p:nvGrpSpPr>
        <p:grpSpPr>
          <a:xfrm>
            <a:off x="0" y="0"/>
            <a:ext cx="9144001" cy="6858000"/>
            <a:chOff x="0" y="0"/>
            <a:chExt cx="9144001" cy="6858000"/>
          </a:xfrm>
        </p:grpSpPr>
        <p:sp>
          <p:nvSpPr>
            <p:cNvPr id="8" name="Rectangle 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a:spLocks/>
            </p:cNvSpPr>
            <p:nvPr userDrawn="1"/>
          </p:nvSpPr>
          <p:spPr bwMode="auto">
            <a:xfrm>
              <a:off x="7543800" y="0"/>
              <a:ext cx="1600201" cy="2209800"/>
            </a:xfrm>
            <a:custGeom>
              <a:avLst/>
              <a:gdLst/>
              <a:ahLst/>
              <a:cxnLst>
                <a:cxn ang="0">
                  <a:pos x="0" y="0"/>
                </a:cxn>
                <a:cxn ang="0">
                  <a:pos x="1432" y="0"/>
                </a:cxn>
                <a:cxn ang="0">
                  <a:pos x="1432" y="3492"/>
                </a:cxn>
                <a:cxn ang="0">
                  <a:pos x="1419" y="3252"/>
                </a:cxn>
                <a:cxn ang="0">
                  <a:pos x="1406" y="3024"/>
                </a:cxn>
                <a:cxn ang="0">
                  <a:pos x="1393" y="2807"/>
                </a:cxn>
                <a:cxn ang="0">
                  <a:pos x="1379" y="2601"/>
                </a:cxn>
                <a:cxn ang="0">
                  <a:pos x="1364" y="2407"/>
                </a:cxn>
                <a:cxn ang="0">
                  <a:pos x="1348" y="2222"/>
                </a:cxn>
                <a:cxn ang="0">
                  <a:pos x="1330" y="2047"/>
                </a:cxn>
                <a:cxn ang="0">
                  <a:pos x="1311" y="1881"/>
                </a:cxn>
                <a:cxn ang="0">
                  <a:pos x="1291" y="1726"/>
                </a:cxn>
                <a:cxn ang="0">
                  <a:pos x="1268" y="1580"/>
                </a:cxn>
                <a:cxn ang="0">
                  <a:pos x="1245" y="1442"/>
                </a:cxn>
                <a:cxn ang="0">
                  <a:pos x="1218" y="1313"/>
                </a:cxn>
                <a:cxn ang="0">
                  <a:pos x="1190" y="1192"/>
                </a:cxn>
                <a:cxn ang="0">
                  <a:pos x="1158" y="1078"/>
                </a:cxn>
                <a:cxn ang="0">
                  <a:pos x="1125" y="973"/>
                </a:cxn>
                <a:cxn ang="0">
                  <a:pos x="1089" y="873"/>
                </a:cxn>
                <a:cxn ang="0">
                  <a:pos x="1049" y="781"/>
                </a:cxn>
                <a:cxn ang="0">
                  <a:pos x="1007" y="696"/>
                </a:cxn>
                <a:cxn ang="0">
                  <a:pos x="962" y="617"/>
                </a:cxn>
                <a:cxn ang="0">
                  <a:pos x="913" y="544"/>
                </a:cxn>
                <a:cxn ang="0">
                  <a:pos x="860" y="475"/>
                </a:cxn>
                <a:cxn ang="0">
                  <a:pos x="804" y="413"/>
                </a:cxn>
                <a:cxn ang="0">
                  <a:pos x="744" y="354"/>
                </a:cxn>
                <a:cxn ang="0">
                  <a:pos x="680" y="301"/>
                </a:cxn>
                <a:cxn ang="0">
                  <a:pos x="611" y="252"/>
                </a:cxn>
                <a:cxn ang="0">
                  <a:pos x="539" y="206"/>
                </a:cxn>
                <a:cxn ang="0">
                  <a:pos x="461" y="165"/>
                </a:cxn>
                <a:cxn ang="0">
                  <a:pos x="379" y="128"/>
                </a:cxn>
                <a:cxn ang="0">
                  <a:pos x="292" y="92"/>
                </a:cxn>
                <a:cxn ang="0">
                  <a:pos x="200" y="59"/>
                </a:cxn>
                <a:cxn ang="0">
                  <a:pos x="103" y="28"/>
                </a:cxn>
                <a:cxn ang="0">
                  <a:pos x="0" y="0"/>
                </a:cxn>
              </a:cxnLst>
              <a:rect l="0" t="0" r="r" b="b"/>
              <a:pathLst>
                <a:path w="1432" h="3492">
                  <a:moveTo>
                    <a:pt x="0" y="0"/>
                  </a:moveTo>
                  <a:lnTo>
                    <a:pt x="1432" y="0"/>
                  </a:lnTo>
                  <a:lnTo>
                    <a:pt x="1432" y="3492"/>
                  </a:lnTo>
                  <a:lnTo>
                    <a:pt x="1419" y="3252"/>
                  </a:lnTo>
                  <a:lnTo>
                    <a:pt x="1406" y="3024"/>
                  </a:lnTo>
                  <a:lnTo>
                    <a:pt x="1393" y="2807"/>
                  </a:lnTo>
                  <a:lnTo>
                    <a:pt x="1379" y="2601"/>
                  </a:lnTo>
                  <a:lnTo>
                    <a:pt x="1364" y="2407"/>
                  </a:lnTo>
                  <a:lnTo>
                    <a:pt x="1348" y="2222"/>
                  </a:lnTo>
                  <a:lnTo>
                    <a:pt x="1330" y="2047"/>
                  </a:lnTo>
                  <a:lnTo>
                    <a:pt x="1311" y="1881"/>
                  </a:lnTo>
                  <a:lnTo>
                    <a:pt x="1291" y="1726"/>
                  </a:lnTo>
                  <a:lnTo>
                    <a:pt x="1268" y="1580"/>
                  </a:lnTo>
                  <a:lnTo>
                    <a:pt x="1245" y="1442"/>
                  </a:lnTo>
                  <a:lnTo>
                    <a:pt x="1218" y="1313"/>
                  </a:lnTo>
                  <a:lnTo>
                    <a:pt x="1190" y="1192"/>
                  </a:lnTo>
                  <a:lnTo>
                    <a:pt x="1158" y="1078"/>
                  </a:lnTo>
                  <a:lnTo>
                    <a:pt x="1125" y="973"/>
                  </a:lnTo>
                  <a:lnTo>
                    <a:pt x="1089" y="873"/>
                  </a:lnTo>
                  <a:lnTo>
                    <a:pt x="1049" y="781"/>
                  </a:lnTo>
                  <a:lnTo>
                    <a:pt x="1007" y="696"/>
                  </a:lnTo>
                  <a:lnTo>
                    <a:pt x="962" y="617"/>
                  </a:lnTo>
                  <a:lnTo>
                    <a:pt x="913" y="544"/>
                  </a:lnTo>
                  <a:lnTo>
                    <a:pt x="860" y="475"/>
                  </a:lnTo>
                  <a:lnTo>
                    <a:pt x="804" y="413"/>
                  </a:lnTo>
                  <a:lnTo>
                    <a:pt x="744" y="354"/>
                  </a:lnTo>
                  <a:lnTo>
                    <a:pt x="680" y="301"/>
                  </a:lnTo>
                  <a:lnTo>
                    <a:pt x="611" y="252"/>
                  </a:lnTo>
                  <a:lnTo>
                    <a:pt x="539" y="206"/>
                  </a:lnTo>
                  <a:lnTo>
                    <a:pt x="461" y="165"/>
                  </a:lnTo>
                  <a:lnTo>
                    <a:pt x="379" y="128"/>
                  </a:lnTo>
                  <a:lnTo>
                    <a:pt x="292" y="92"/>
                  </a:lnTo>
                  <a:lnTo>
                    <a:pt x="200" y="59"/>
                  </a:lnTo>
                  <a:lnTo>
                    <a:pt x="103" y="28"/>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0"/>
            <p:cNvSpPr>
              <a:spLocks/>
            </p:cNvSpPr>
            <p:nvPr userDrawn="1"/>
          </p:nvSpPr>
          <p:spPr bwMode="auto">
            <a:xfrm>
              <a:off x="3733800" y="5715000"/>
              <a:ext cx="5029200" cy="762000"/>
            </a:xfrm>
            <a:custGeom>
              <a:avLst/>
              <a:gdLst/>
              <a:ahLst/>
              <a:cxnLst>
                <a:cxn ang="0">
                  <a:pos x="17264" y="180"/>
                </a:cxn>
                <a:cxn ang="0">
                  <a:pos x="16706" y="689"/>
                </a:cxn>
                <a:cxn ang="0">
                  <a:pos x="15959" y="1141"/>
                </a:cxn>
                <a:cxn ang="0">
                  <a:pos x="15050" y="1535"/>
                </a:cxn>
                <a:cxn ang="0">
                  <a:pos x="14003" y="1871"/>
                </a:cxn>
                <a:cxn ang="0">
                  <a:pos x="12844" y="2151"/>
                </a:cxn>
                <a:cxn ang="0">
                  <a:pos x="11599" y="2374"/>
                </a:cxn>
                <a:cxn ang="0">
                  <a:pos x="10294" y="2540"/>
                </a:cxn>
                <a:cxn ang="0">
                  <a:pos x="8951" y="2649"/>
                </a:cxn>
                <a:cxn ang="0">
                  <a:pos x="7599" y="2704"/>
                </a:cxn>
                <a:cxn ang="0">
                  <a:pos x="6264" y="2702"/>
                </a:cxn>
                <a:cxn ang="0">
                  <a:pos x="4968" y="2645"/>
                </a:cxn>
                <a:cxn ang="0">
                  <a:pos x="3740" y="2534"/>
                </a:cxn>
                <a:cxn ang="0">
                  <a:pos x="2603" y="2367"/>
                </a:cxn>
                <a:cxn ang="0">
                  <a:pos x="1584" y="2147"/>
                </a:cxn>
                <a:cxn ang="0">
                  <a:pos x="708" y="1871"/>
                </a:cxn>
                <a:cxn ang="0">
                  <a:pos x="0" y="1543"/>
                </a:cxn>
                <a:cxn ang="0">
                  <a:pos x="341" y="1635"/>
                </a:cxn>
                <a:cxn ang="0">
                  <a:pos x="1155" y="1920"/>
                </a:cxn>
                <a:cxn ang="0">
                  <a:pos x="2121" y="2151"/>
                </a:cxn>
                <a:cxn ang="0">
                  <a:pos x="3215" y="2331"/>
                </a:cxn>
                <a:cxn ang="0">
                  <a:pos x="4413" y="2457"/>
                </a:cxn>
                <a:cxn ang="0">
                  <a:pos x="5686" y="2531"/>
                </a:cxn>
                <a:cxn ang="0">
                  <a:pos x="7011" y="2550"/>
                </a:cxn>
                <a:cxn ang="0">
                  <a:pos x="8361" y="2515"/>
                </a:cxn>
                <a:cxn ang="0">
                  <a:pos x="9712" y="2426"/>
                </a:cxn>
                <a:cxn ang="0">
                  <a:pos x="11037" y="2283"/>
                </a:cxn>
                <a:cxn ang="0">
                  <a:pos x="12311" y="2084"/>
                </a:cxn>
                <a:cxn ang="0">
                  <a:pos x="13509" y="1831"/>
                </a:cxn>
                <a:cxn ang="0">
                  <a:pos x="14604" y="1522"/>
                </a:cxn>
                <a:cxn ang="0">
                  <a:pos x="15571" y="1158"/>
                </a:cxn>
                <a:cxn ang="0">
                  <a:pos x="16386" y="737"/>
                </a:cxn>
                <a:cxn ang="0">
                  <a:pos x="17021" y="260"/>
                </a:cxn>
              </a:cxnLst>
              <a:rect l="0" t="0" r="r" b="b"/>
              <a:pathLst>
                <a:path w="17264" h="2710">
                  <a:moveTo>
                    <a:pt x="17264" y="0"/>
                  </a:moveTo>
                  <a:lnTo>
                    <a:pt x="17264" y="180"/>
                  </a:lnTo>
                  <a:lnTo>
                    <a:pt x="17010" y="442"/>
                  </a:lnTo>
                  <a:lnTo>
                    <a:pt x="16706" y="689"/>
                  </a:lnTo>
                  <a:lnTo>
                    <a:pt x="16354" y="923"/>
                  </a:lnTo>
                  <a:lnTo>
                    <a:pt x="15959" y="1141"/>
                  </a:lnTo>
                  <a:lnTo>
                    <a:pt x="15524" y="1345"/>
                  </a:lnTo>
                  <a:lnTo>
                    <a:pt x="15050" y="1535"/>
                  </a:lnTo>
                  <a:lnTo>
                    <a:pt x="14543" y="1710"/>
                  </a:lnTo>
                  <a:lnTo>
                    <a:pt x="14003" y="1871"/>
                  </a:lnTo>
                  <a:lnTo>
                    <a:pt x="13437" y="2018"/>
                  </a:lnTo>
                  <a:lnTo>
                    <a:pt x="12844" y="2151"/>
                  </a:lnTo>
                  <a:lnTo>
                    <a:pt x="12232" y="2269"/>
                  </a:lnTo>
                  <a:lnTo>
                    <a:pt x="11599" y="2374"/>
                  </a:lnTo>
                  <a:lnTo>
                    <a:pt x="10952" y="2464"/>
                  </a:lnTo>
                  <a:lnTo>
                    <a:pt x="10294" y="2540"/>
                  </a:lnTo>
                  <a:lnTo>
                    <a:pt x="9625" y="2602"/>
                  </a:lnTo>
                  <a:lnTo>
                    <a:pt x="8951" y="2649"/>
                  </a:lnTo>
                  <a:lnTo>
                    <a:pt x="8275" y="2684"/>
                  </a:lnTo>
                  <a:lnTo>
                    <a:pt x="7599" y="2704"/>
                  </a:lnTo>
                  <a:lnTo>
                    <a:pt x="6928" y="2710"/>
                  </a:lnTo>
                  <a:lnTo>
                    <a:pt x="6264" y="2702"/>
                  </a:lnTo>
                  <a:lnTo>
                    <a:pt x="5609" y="2681"/>
                  </a:lnTo>
                  <a:lnTo>
                    <a:pt x="4968" y="2645"/>
                  </a:lnTo>
                  <a:lnTo>
                    <a:pt x="4344" y="2597"/>
                  </a:lnTo>
                  <a:lnTo>
                    <a:pt x="3740" y="2534"/>
                  </a:lnTo>
                  <a:lnTo>
                    <a:pt x="3158" y="2457"/>
                  </a:lnTo>
                  <a:lnTo>
                    <a:pt x="2603" y="2367"/>
                  </a:lnTo>
                  <a:lnTo>
                    <a:pt x="2077" y="2264"/>
                  </a:lnTo>
                  <a:lnTo>
                    <a:pt x="1584" y="2147"/>
                  </a:lnTo>
                  <a:lnTo>
                    <a:pt x="1126" y="2016"/>
                  </a:lnTo>
                  <a:lnTo>
                    <a:pt x="708" y="1871"/>
                  </a:lnTo>
                  <a:lnTo>
                    <a:pt x="331" y="1714"/>
                  </a:lnTo>
                  <a:lnTo>
                    <a:pt x="0" y="1543"/>
                  </a:lnTo>
                  <a:lnTo>
                    <a:pt x="0" y="1474"/>
                  </a:lnTo>
                  <a:lnTo>
                    <a:pt x="341" y="1635"/>
                  </a:lnTo>
                  <a:lnTo>
                    <a:pt x="727" y="1784"/>
                  </a:lnTo>
                  <a:lnTo>
                    <a:pt x="1155" y="1920"/>
                  </a:lnTo>
                  <a:lnTo>
                    <a:pt x="1621" y="2042"/>
                  </a:lnTo>
                  <a:lnTo>
                    <a:pt x="2121" y="2151"/>
                  </a:lnTo>
                  <a:lnTo>
                    <a:pt x="2654" y="2249"/>
                  </a:lnTo>
                  <a:lnTo>
                    <a:pt x="3215" y="2331"/>
                  </a:lnTo>
                  <a:lnTo>
                    <a:pt x="3803" y="2401"/>
                  </a:lnTo>
                  <a:lnTo>
                    <a:pt x="4413" y="2457"/>
                  </a:lnTo>
                  <a:lnTo>
                    <a:pt x="5041" y="2500"/>
                  </a:lnTo>
                  <a:lnTo>
                    <a:pt x="5686" y="2531"/>
                  </a:lnTo>
                  <a:lnTo>
                    <a:pt x="6343" y="2547"/>
                  </a:lnTo>
                  <a:lnTo>
                    <a:pt x="7011" y="2550"/>
                  </a:lnTo>
                  <a:lnTo>
                    <a:pt x="7685" y="2539"/>
                  </a:lnTo>
                  <a:lnTo>
                    <a:pt x="8361" y="2515"/>
                  </a:lnTo>
                  <a:lnTo>
                    <a:pt x="9039" y="2478"/>
                  </a:lnTo>
                  <a:lnTo>
                    <a:pt x="9712" y="2426"/>
                  </a:lnTo>
                  <a:lnTo>
                    <a:pt x="10379" y="2361"/>
                  </a:lnTo>
                  <a:lnTo>
                    <a:pt x="11037" y="2283"/>
                  </a:lnTo>
                  <a:lnTo>
                    <a:pt x="11682" y="2190"/>
                  </a:lnTo>
                  <a:lnTo>
                    <a:pt x="12311" y="2084"/>
                  </a:lnTo>
                  <a:lnTo>
                    <a:pt x="12921" y="1964"/>
                  </a:lnTo>
                  <a:lnTo>
                    <a:pt x="13509" y="1831"/>
                  </a:lnTo>
                  <a:lnTo>
                    <a:pt x="14070" y="1683"/>
                  </a:lnTo>
                  <a:lnTo>
                    <a:pt x="14604" y="1522"/>
                  </a:lnTo>
                  <a:lnTo>
                    <a:pt x="15105" y="1347"/>
                  </a:lnTo>
                  <a:lnTo>
                    <a:pt x="15571" y="1158"/>
                  </a:lnTo>
                  <a:lnTo>
                    <a:pt x="15999" y="954"/>
                  </a:lnTo>
                  <a:lnTo>
                    <a:pt x="16386" y="737"/>
                  </a:lnTo>
                  <a:lnTo>
                    <a:pt x="16728" y="506"/>
                  </a:lnTo>
                  <a:lnTo>
                    <a:pt x="17021" y="260"/>
                  </a:lnTo>
                  <a:lnTo>
                    <a:pt x="17264" y="0"/>
                  </a:lnTo>
                  <a:close/>
                </a:path>
              </a:pathLst>
            </a:custGeom>
            <a:gradFill flip="none" rotWithShape="1">
              <a:gsLst>
                <a:gs pos="0">
                  <a:schemeClr val="bg1">
                    <a:alpha val="0"/>
                  </a:schemeClr>
                </a:gs>
                <a:gs pos="50000">
                  <a:schemeClr val="accent2"/>
                </a:gs>
                <a:gs pos="100000">
                  <a:schemeClr val="bg1">
                    <a:alpha val="0"/>
                  </a:schemeClr>
                </a:gs>
              </a:gsLst>
              <a:lin ang="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38F03A-58E1-4ECA-9024-348A9A81A53D}" type="slidenum">
              <a:rPr lang="en-US" smtClean="0"/>
              <a:pPr/>
              <a:t>‹#›</a:t>
            </a:fld>
            <a:endParaRPr lang="en-US"/>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grpSp>
        <p:nvGrpSpPr>
          <p:cNvPr id="12" name="Group 11"/>
          <p:cNvGrpSpPr/>
          <p:nvPr/>
        </p:nvGrpSpPr>
        <p:grpSpPr>
          <a:xfrm>
            <a:off x="0" y="2855091"/>
            <a:ext cx="3581400" cy="4002909"/>
            <a:chOff x="0" y="2533588"/>
            <a:chExt cx="8022336" cy="8966516"/>
          </a:xfrm>
        </p:grpSpPr>
        <p:sp>
          <p:nvSpPr>
            <p:cNvPr id="13" name="Freeform 7"/>
            <p:cNvSpPr>
              <a:spLocks/>
            </p:cNvSpPr>
            <p:nvPr userDrawn="1"/>
          </p:nvSpPr>
          <p:spPr bwMode="auto">
            <a:xfrm>
              <a:off x="0" y="2533588"/>
              <a:ext cx="4127500" cy="2514599"/>
            </a:xfrm>
            <a:custGeom>
              <a:avLst/>
              <a:gdLst/>
              <a:ahLst/>
              <a:cxnLst>
                <a:cxn ang="0">
                  <a:pos x="0" y="0"/>
                </a:cxn>
                <a:cxn ang="0">
                  <a:pos x="124" y="18"/>
                </a:cxn>
                <a:cxn ang="0">
                  <a:pos x="246" y="40"/>
                </a:cxn>
                <a:cxn ang="0">
                  <a:pos x="365" y="64"/>
                </a:cxn>
                <a:cxn ang="0">
                  <a:pos x="596" y="127"/>
                </a:cxn>
                <a:cxn ang="0">
                  <a:pos x="815" y="200"/>
                </a:cxn>
                <a:cxn ang="0">
                  <a:pos x="1025" y="286"/>
                </a:cxn>
                <a:cxn ang="0">
                  <a:pos x="1223" y="380"/>
                </a:cxn>
                <a:cxn ang="0">
                  <a:pos x="1411" y="482"/>
                </a:cxn>
                <a:cxn ang="0">
                  <a:pos x="1588" y="591"/>
                </a:cxn>
                <a:cxn ang="0">
                  <a:pos x="1753" y="707"/>
                </a:cxn>
                <a:cxn ang="0">
                  <a:pos x="1907" y="824"/>
                </a:cxn>
                <a:cxn ang="0">
                  <a:pos x="2047" y="946"/>
                </a:cxn>
                <a:cxn ang="0">
                  <a:pos x="2177" y="1066"/>
                </a:cxn>
                <a:cxn ang="0">
                  <a:pos x="2293" y="1189"/>
                </a:cxn>
                <a:cxn ang="0">
                  <a:pos x="2397" y="1308"/>
                </a:cxn>
                <a:cxn ang="0">
                  <a:pos x="2488" y="1423"/>
                </a:cxn>
                <a:cxn ang="0">
                  <a:pos x="2565" y="1534"/>
                </a:cxn>
                <a:cxn ang="0">
                  <a:pos x="2600" y="1587"/>
                </a:cxn>
                <a:cxn ang="0">
                  <a:pos x="2535" y="1522"/>
                </a:cxn>
                <a:cxn ang="0">
                  <a:pos x="2455" y="1451"/>
                </a:cxn>
                <a:cxn ang="0">
                  <a:pos x="2359" y="1375"/>
                </a:cxn>
                <a:cxn ang="0">
                  <a:pos x="2247" y="1294"/>
                </a:cxn>
                <a:cxn ang="0">
                  <a:pos x="2119" y="1215"/>
                </a:cxn>
                <a:cxn ang="0">
                  <a:pos x="1981" y="1134"/>
                </a:cxn>
                <a:cxn ang="0">
                  <a:pos x="1827" y="1058"/>
                </a:cxn>
                <a:cxn ang="0">
                  <a:pos x="1662" y="986"/>
                </a:cxn>
                <a:cxn ang="0">
                  <a:pos x="1486" y="921"/>
                </a:cxn>
                <a:cxn ang="0">
                  <a:pos x="1299" y="865"/>
                </a:cxn>
                <a:cxn ang="0">
                  <a:pos x="1103" y="819"/>
                </a:cxn>
                <a:cxn ang="0">
                  <a:pos x="896" y="787"/>
                </a:cxn>
                <a:cxn ang="0">
                  <a:pos x="791" y="776"/>
                </a:cxn>
                <a:cxn ang="0">
                  <a:pos x="683" y="769"/>
                </a:cxn>
                <a:cxn ang="0">
                  <a:pos x="573" y="768"/>
                </a:cxn>
                <a:cxn ang="0">
                  <a:pos x="462" y="769"/>
                </a:cxn>
                <a:cxn ang="0">
                  <a:pos x="348" y="776"/>
                </a:cxn>
                <a:cxn ang="0">
                  <a:pos x="234" y="787"/>
                </a:cxn>
                <a:cxn ang="0">
                  <a:pos x="117" y="806"/>
                </a:cxn>
                <a:cxn ang="0">
                  <a:pos x="0" y="827"/>
                </a:cxn>
                <a:cxn ang="0">
                  <a:pos x="0" y="0"/>
                </a:cxn>
              </a:cxnLst>
              <a:rect l="0" t="0" r="r" b="b"/>
              <a:pathLst>
                <a:path w="2600" h="1587">
                  <a:moveTo>
                    <a:pt x="0" y="0"/>
                  </a:moveTo>
                  <a:lnTo>
                    <a:pt x="0" y="0"/>
                  </a:lnTo>
                  <a:lnTo>
                    <a:pt x="63" y="8"/>
                  </a:lnTo>
                  <a:lnTo>
                    <a:pt x="124" y="18"/>
                  </a:lnTo>
                  <a:lnTo>
                    <a:pt x="185" y="28"/>
                  </a:lnTo>
                  <a:lnTo>
                    <a:pt x="246" y="40"/>
                  </a:lnTo>
                  <a:lnTo>
                    <a:pt x="305" y="53"/>
                  </a:lnTo>
                  <a:lnTo>
                    <a:pt x="365" y="64"/>
                  </a:lnTo>
                  <a:lnTo>
                    <a:pt x="480" y="94"/>
                  </a:lnTo>
                  <a:lnTo>
                    <a:pt x="596" y="127"/>
                  </a:lnTo>
                  <a:lnTo>
                    <a:pt x="706" y="162"/>
                  </a:lnTo>
                  <a:lnTo>
                    <a:pt x="815" y="200"/>
                  </a:lnTo>
                  <a:lnTo>
                    <a:pt x="921" y="241"/>
                  </a:lnTo>
                  <a:lnTo>
                    <a:pt x="1025" y="286"/>
                  </a:lnTo>
                  <a:lnTo>
                    <a:pt x="1126" y="330"/>
                  </a:lnTo>
                  <a:lnTo>
                    <a:pt x="1223" y="380"/>
                  </a:lnTo>
                  <a:lnTo>
                    <a:pt x="1319" y="429"/>
                  </a:lnTo>
                  <a:lnTo>
                    <a:pt x="1411" y="482"/>
                  </a:lnTo>
                  <a:lnTo>
                    <a:pt x="1502" y="537"/>
                  </a:lnTo>
                  <a:lnTo>
                    <a:pt x="1588" y="591"/>
                  </a:lnTo>
                  <a:lnTo>
                    <a:pt x="1672" y="649"/>
                  </a:lnTo>
                  <a:lnTo>
                    <a:pt x="1753" y="707"/>
                  </a:lnTo>
                  <a:lnTo>
                    <a:pt x="1831" y="764"/>
                  </a:lnTo>
                  <a:lnTo>
                    <a:pt x="1907" y="824"/>
                  </a:lnTo>
                  <a:lnTo>
                    <a:pt x="1979" y="885"/>
                  </a:lnTo>
                  <a:lnTo>
                    <a:pt x="2047" y="946"/>
                  </a:lnTo>
                  <a:lnTo>
                    <a:pt x="2113" y="1005"/>
                  </a:lnTo>
                  <a:lnTo>
                    <a:pt x="2177" y="1066"/>
                  </a:lnTo>
                  <a:lnTo>
                    <a:pt x="2237" y="1128"/>
                  </a:lnTo>
                  <a:lnTo>
                    <a:pt x="2293" y="1189"/>
                  </a:lnTo>
                  <a:lnTo>
                    <a:pt x="2347" y="1248"/>
                  </a:lnTo>
                  <a:lnTo>
                    <a:pt x="2397" y="1308"/>
                  </a:lnTo>
                  <a:lnTo>
                    <a:pt x="2445" y="1365"/>
                  </a:lnTo>
                  <a:lnTo>
                    <a:pt x="2488" y="1423"/>
                  </a:lnTo>
                  <a:lnTo>
                    <a:pt x="2529" y="1479"/>
                  </a:lnTo>
                  <a:lnTo>
                    <a:pt x="2565" y="1534"/>
                  </a:lnTo>
                  <a:lnTo>
                    <a:pt x="2600" y="1587"/>
                  </a:lnTo>
                  <a:lnTo>
                    <a:pt x="2600" y="1587"/>
                  </a:lnTo>
                  <a:lnTo>
                    <a:pt x="2570" y="1555"/>
                  </a:lnTo>
                  <a:lnTo>
                    <a:pt x="2535" y="1522"/>
                  </a:lnTo>
                  <a:lnTo>
                    <a:pt x="2497" y="1487"/>
                  </a:lnTo>
                  <a:lnTo>
                    <a:pt x="2455" y="1451"/>
                  </a:lnTo>
                  <a:lnTo>
                    <a:pt x="2408" y="1413"/>
                  </a:lnTo>
                  <a:lnTo>
                    <a:pt x="2359" y="1375"/>
                  </a:lnTo>
                  <a:lnTo>
                    <a:pt x="2304" y="1336"/>
                  </a:lnTo>
                  <a:lnTo>
                    <a:pt x="2247" y="1294"/>
                  </a:lnTo>
                  <a:lnTo>
                    <a:pt x="2185" y="1255"/>
                  </a:lnTo>
                  <a:lnTo>
                    <a:pt x="2119" y="1215"/>
                  </a:lnTo>
                  <a:lnTo>
                    <a:pt x="2052" y="1174"/>
                  </a:lnTo>
                  <a:lnTo>
                    <a:pt x="1981" y="1134"/>
                  </a:lnTo>
                  <a:lnTo>
                    <a:pt x="1905" y="1096"/>
                  </a:lnTo>
                  <a:lnTo>
                    <a:pt x="1827" y="1058"/>
                  </a:lnTo>
                  <a:lnTo>
                    <a:pt x="1746" y="1020"/>
                  </a:lnTo>
                  <a:lnTo>
                    <a:pt x="1662" y="986"/>
                  </a:lnTo>
                  <a:lnTo>
                    <a:pt x="1576" y="953"/>
                  </a:lnTo>
                  <a:lnTo>
                    <a:pt x="1486" y="921"/>
                  </a:lnTo>
                  <a:lnTo>
                    <a:pt x="1393" y="891"/>
                  </a:lnTo>
                  <a:lnTo>
                    <a:pt x="1299" y="865"/>
                  </a:lnTo>
                  <a:lnTo>
                    <a:pt x="1202" y="840"/>
                  </a:lnTo>
                  <a:lnTo>
                    <a:pt x="1103" y="819"/>
                  </a:lnTo>
                  <a:lnTo>
                    <a:pt x="1000" y="801"/>
                  </a:lnTo>
                  <a:lnTo>
                    <a:pt x="896" y="787"/>
                  </a:lnTo>
                  <a:lnTo>
                    <a:pt x="843" y="781"/>
                  </a:lnTo>
                  <a:lnTo>
                    <a:pt x="791" y="776"/>
                  </a:lnTo>
                  <a:lnTo>
                    <a:pt x="738" y="773"/>
                  </a:lnTo>
                  <a:lnTo>
                    <a:pt x="683" y="769"/>
                  </a:lnTo>
                  <a:lnTo>
                    <a:pt x="629" y="768"/>
                  </a:lnTo>
                  <a:lnTo>
                    <a:pt x="573" y="768"/>
                  </a:lnTo>
                  <a:lnTo>
                    <a:pt x="518" y="768"/>
                  </a:lnTo>
                  <a:lnTo>
                    <a:pt x="462" y="769"/>
                  </a:lnTo>
                  <a:lnTo>
                    <a:pt x="406" y="773"/>
                  </a:lnTo>
                  <a:lnTo>
                    <a:pt x="348" y="776"/>
                  </a:lnTo>
                  <a:lnTo>
                    <a:pt x="292" y="781"/>
                  </a:lnTo>
                  <a:lnTo>
                    <a:pt x="234" y="787"/>
                  </a:lnTo>
                  <a:lnTo>
                    <a:pt x="177" y="796"/>
                  </a:lnTo>
                  <a:lnTo>
                    <a:pt x="117" y="806"/>
                  </a:lnTo>
                  <a:lnTo>
                    <a:pt x="59" y="816"/>
                  </a:lnTo>
                  <a:lnTo>
                    <a:pt x="0" y="827"/>
                  </a:lnTo>
                  <a:lnTo>
                    <a:pt x="0" y="0"/>
                  </a:lnTo>
                  <a:lnTo>
                    <a:pt x="0" y="0"/>
                  </a:lnTo>
                  <a:close/>
                </a:path>
              </a:pathLst>
            </a:custGeom>
            <a:solidFill>
              <a:schemeClr val="accent2">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8"/>
            <p:cNvSpPr>
              <a:spLocks/>
            </p:cNvSpPr>
            <p:nvPr userDrawn="1"/>
          </p:nvSpPr>
          <p:spPr bwMode="auto">
            <a:xfrm>
              <a:off x="0" y="4980432"/>
              <a:ext cx="3184026" cy="6519672"/>
            </a:xfrm>
            <a:custGeom>
              <a:avLst/>
              <a:gdLst/>
              <a:ahLst/>
              <a:cxnLst>
                <a:cxn ang="0">
                  <a:pos x="0" y="776"/>
                </a:cxn>
                <a:cxn ang="0">
                  <a:pos x="0" y="776"/>
                </a:cxn>
                <a:cxn ang="0">
                  <a:pos x="38" y="703"/>
                </a:cxn>
                <a:cxn ang="0">
                  <a:pos x="78" y="634"/>
                </a:cxn>
                <a:cxn ang="0">
                  <a:pos x="119" y="566"/>
                </a:cxn>
                <a:cxn ang="0">
                  <a:pos x="162" y="502"/>
                </a:cxn>
                <a:cxn ang="0">
                  <a:pos x="208" y="441"/>
                </a:cxn>
                <a:cxn ang="0">
                  <a:pos x="256" y="381"/>
                </a:cxn>
                <a:cxn ang="0">
                  <a:pos x="305" y="327"/>
                </a:cxn>
                <a:cxn ang="0">
                  <a:pos x="330" y="300"/>
                </a:cxn>
                <a:cxn ang="0">
                  <a:pos x="357" y="274"/>
                </a:cxn>
                <a:cxn ang="0">
                  <a:pos x="385" y="249"/>
                </a:cxn>
                <a:cxn ang="0">
                  <a:pos x="411" y="226"/>
                </a:cxn>
                <a:cxn ang="0">
                  <a:pos x="439" y="203"/>
                </a:cxn>
                <a:cxn ang="0">
                  <a:pos x="469" y="182"/>
                </a:cxn>
                <a:cxn ang="0">
                  <a:pos x="497" y="160"/>
                </a:cxn>
                <a:cxn ang="0">
                  <a:pos x="527" y="140"/>
                </a:cxn>
                <a:cxn ang="0">
                  <a:pos x="558" y="122"/>
                </a:cxn>
                <a:cxn ang="0">
                  <a:pos x="588" y="104"/>
                </a:cxn>
                <a:cxn ang="0">
                  <a:pos x="619" y="87"/>
                </a:cxn>
                <a:cxn ang="0">
                  <a:pos x="652" y="71"/>
                </a:cxn>
                <a:cxn ang="0">
                  <a:pos x="685" y="56"/>
                </a:cxn>
                <a:cxn ang="0">
                  <a:pos x="718" y="43"/>
                </a:cxn>
                <a:cxn ang="0">
                  <a:pos x="751" y="31"/>
                </a:cxn>
                <a:cxn ang="0">
                  <a:pos x="786" y="20"/>
                </a:cxn>
                <a:cxn ang="0">
                  <a:pos x="822" y="10"/>
                </a:cxn>
                <a:cxn ang="0">
                  <a:pos x="857" y="0"/>
                </a:cxn>
                <a:cxn ang="0">
                  <a:pos x="857" y="0"/>
                </a:cxn>
                <a:cxn ang="0">
                  <a:pos x="806" y="46"/>
                </a:cxn>
                <a:cxn ang="0">
                  <a:pos x="754" y="94"/>
                </a:cxn>
                <a:cxn ang="0">
                  <a:pos x="706" y="144"/>
                </a:cxn>
                <a:cxn ang="0">
                  <a:pos x="660" y="196"/>
                </a:cxn>
                <a:cxn ang="0">
                  <a:pos x="617" y="249"/>
                </a:cxn>
                <a:cxn ang="0">
                  <a:pos x="576" y="304"/>
                </a:cxn>
                <a:cxn ang="0">
                  <a:pos x="536" y="362"/>
                </a:cxn>
                <a:cxn ang="0">
                  <a:pos x="498" y="419"/>
                </a:cxn>
                <a:cxn ang="0">
                  <a:pos x="462" y="479"/>
                </a:cxn>
                <a:cxn ang="0">
                  <a:pos x="429" y="538"/>
                </a:cxn>
                <a:cxn ang="0">
                  <a:pos x="398" y="601"/>
                </a:cxn>
                <a:cxn ang="0">
                  <a:pos x="368" y="664"/>
                </a:cxn>
                <a:cxn ang="0">
                  <a:pos x="340" y="728"/>
                </a:cxn>
                <a:cxn ang="0">
                  <a:pos x="315" y="792"/>
                </a:cxn>
                <a:cxn ang="0">
                  <a:pos x="291" y="858"/>
                </a:cxn>
                <a:cxn ang="0">
                  <a:pos x="269" y="925"/>
                </a:cxn>
                <a:cxn ang="0">
                  <a:pos x="249" y="992"/>
                </a:cxn>
                <a:cxn ang="0">
                  <a:pos x="229" y="1060"/>
                </a:cxn>
                <a:cxn ang="0">
                  <a:pos x="213" y="1128"/>
                </a:cxn>
                <a:cxn ang="0">
                  <a:pos x="198" y="1197"/>
                </a:cxn>
                <a:cxn ang="0">
                  <a:pos x="185" y="1266"/>
                </a:cxn>
                <a:cxn ang="0">
                  <a:pos x="173" y="1336"/>
                </a:cxn>
                <a:cxn ang="0">
                  <a:pos x="162" y="1405"/>
                </a:cxn>
                <a:cxn ang="0">
                  <a:pos x="154" y="1474"/>
                </a:cxn>
                <a:cxn ang="0">
                  <a:pos x="147" y="1544"/>
                </a:cxn>
                <a:cxn ang="0">
                  <a:pos x="140" y="1613"/>
                </a:cxn>
                <a:cxn ang="0">
                  <a:pos x="137" y="1682"/>
                </a:cxn>
                <a:cxn ang="0">
                  <a:pos x="134" y="1752"/>
                </a:cxn>
                <a:cxn ang="0">
                  <a:pos x="132" y="1821"/>
                </a:cxn>
                <a:cxn ang="0">
                  <a:pos x="132" y="1889"/>
                </a:cxn>
                <a:cxn ang="0">
                  <a:pos x="134" y="1956"/>
                </a:cxn>
                <a:cxn ang="0">
                  <a:pos x="135" y="2024"/>
                </a:cxn>
                <a:cxn ang="0">
                  <a:pos x="0" y="2024"/>
                </a:cxn>
                <a:cxn ang="0">
                  <a:pos x="0" y="776"/>
                </a:cxn>
                <a:cxn ang="0">
                  <a:pos x="0" y="776"/>
                </a:cxn>
              </a:cxnLst>
              <a:rect l="0" t="0" r="r" b="b"/>
              <a:pathLst>
                <a:path w="857" h="2024">
                  <a:moveTo>
                    <a:pt x="0" y="776"/>
                  </a:moveTo>
                  <a:lnTo>
                    <a:pt x="0" y="776"/>
                  </a:lnTo>
                  <a:lnTo>
                    <a:pt x="38" y="703"/>
                  </a:lnTo>
                  <a:lnTo>
                    <a:pt x="78" y="634"/>
                  </a:lnTo>
                  <a:lnTo>
                    <a:pt x="119" y="566"/>
                  </a:lnTo>
                  <a:lnTo>
                    <a:pt x="162" y="502"/>
                  </a:lnTo>
                  <a:lnTo>
                    <a:pt x="208" y="441"/>
                  </a:lnTo>
                  <a:lnTo>
                    <a:pt x="256" y="381"/>
                  </a:lnTo>
                  <a:lnTo>
                    <a:pt x="305" y="327"/>
                  </a:lnTo>
                  <a:lnTo>
                    <a:pt x="330" y="300"/>
                  </a:lnTo>
                  <a:lnTo>
                    <a:pt x="357" y="274"/>
                  </a:lnTo>
                  <a:lnTo>
                    <a:pt x="385" y="249"/>
                  </a:lnTo>
                  <a:lnTo>
                    <a:pt x="411" y="226"/>
                  </a:lnTo>
                  <a:lnTo>
                    <a:pt x="439" y="203"/>
                  </a:lnTo>
                  <a:lnTo>
                    <a:pt x="469" y="182"/>
                  </a:lnTo>
                  <a:lnTo>
                    <a:pt x="497" y="160"/>
                  </a:lnTo>
                  <a:lnTo>
                    <a:pt x="527" y="140"/>
                  </a:lnTo>
                  <a:lnTo>
                    <a:pt x="558" y="122"/>
                  </a:lnTo>
                  <a:lnTo>
                    <a:pt x="588" y="104"/>
                  </a:lnTo>
                  <a:lnTo>
                    <a:pt x="619" y="87"/>
                  </a:lnTo>
                  <a:lnTo>
                    <a:pt x="652" y="71"/>
                  </a:lnTo>
                  <a:lnTo>
                    <a:pt x="685" y="56"/>
                  </a:lnTo>
                  <a:lnTo>
                    <a:pt x="718" y="43"/>
                  </a:lnTo>
                  <a:lnTo>
                    <a:pt x="751" y="31"/>
                  </a:lnTo>
                  <a:lnTo>
                    <a:pt x="786" y="20"/>
                  </a:lnTo>
                  <a:lnTo>
                    <a:pt x="822" y="10"/>
                  </a:lnTo>
                  <a:lnTo>
                    <a:pt x="857" y="0"/>
                  </a:lnTo>
                  <a:lnTo>
                    <a:pt x="857" y="0"/>
                  </a:lnTo>
                  <a:lnTo>
                    <a:pt x="806" y="46"/>
                  </a:lnTo>
                  <a:lnTo>
                    <a:pt x="754" y="94"/>
                  </a:lnTo>
                  <a:lnTo>
                    <a:pt x="706" y="144"/>
                  </a:lnTo>
                  <a:lnTo>
                    <a:pt x="660" y="196"/>
                  </a:lnTo>
                  <a:lnTo>
                    <a:pt x="617" y="249"/>
                  </a:lnTo>
                  <a:lnTo>
                    <a:pt x="576" y="304"/>
                  </a:lnTo>
                  <a:lnTo>
                    <a:pt x="536" y="362"/>
                  </a:lnTo>
                  <a:lnTo>
                    <a:pt x="498" y="419"/>
                  </a:lnTo>
                  <a:lnTo>
                    <a:pt x="462" y="479"/>
                  </a:lnTo>
                  <a:lnTo>
                    <a:pt x="429" y="538"/>
                  </a:lnTo>
                  <a:lnTo>
                    <a:pt x="398" y="601"/>
                  </a:lnTo>
                  <a:lnTo>
                    <a:pt x="368" y="664"/>
                  </a:lnTo>
                  <a:lnTo>
                    <a:pt x="340" y="728"/>
                  </a:lnTo>
                  <a:lnTo>
                    <a:pt x="315" y="792"/>
                  </a:lnTo>
                  <a:lnTo>
                    <a:pt x="291" y="858"/>
                  </a:lnTo>
                  <a:lnTo>
                    <a:pt x="269" y="925"/>
                  </a:lnTo>
                  <a:lnTo>
                    <a:pt x="249" y="992"/>
                  </a:lnTo>
                  <a:lnTo>
                    <a:pt x="229" y="1060"/>
                  </a:lnTo>
                  <a:lnTo>
                    <a:pt x="213" y="1128"/>
                  </a:lnTo>
                  <a:lnTo>
                    <a:pt x="198" y="1197"/>
                  </a:lnTo>
                  <a:lnTo>
                    <a:pt x="185" y="1266"/>
                  </a:lnTo>
                  <a:lnTo>
                    <a:pt x="173" y="1336"/>
                  </a:lnTo>
                  <a:lnTo>
                    <a:pt x="162" y="1405"/>
                  </a:lnTo>
                  <a:lnTo>
                    <a:pt x="154" y="1474"/>
                  </a:lnTo>
                  <a:lnTo>
                    <a:pt x="147" y="1544"/>
                  </a:lnTo>
                  <a:lnTo>
                    <a:pt x="140" y="1613"/>
                  </a:lnTo>
                  <a:lnTo>
                    <a:pt x="137" y="1682"/>
                  </a:lnTo>
                  <a:lnTo>
                    <a:pt x="134" y="1752"/>
                  </a:lnTo>
                  <a:lnTo>
                    <a:pt x="132" y="1821"/>
                  </a:lnTo>
                  <a:lnTo>
                    <a:pt x="132" y="1889"/>
                  </a:lnTo>
                  <a:lnTo>
                    <a:pt x="134" y="1956"/>
                  </a:lnTo>
                  <a:lnTo>
                    <a:pt x="135" y="2024"/>
                  </a:lnTo>
                  <a:lnTo>
                    <a:pt x="0" y="2024"/>
                  </a:lnTo>
                  <a:lnTo>
                    <a:pt x="0" y="776"/>
                  </a:lnTo>
                  <a:lnTo>
                    <a:pt x="0" y="776"/>
                  </a:lnTo>
                  <a:close/>
                </a:path>
              </a:pathLst>
            </a:custGeom>
            <a:solidFill>
              <a:schemeClr val="accent2">
                <a:lumMod val="40000"/>
                <a:lumOff val="60000"/>
                <a:alpha val="4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9"/>
            <p:cNvSpPr>
              <a:spLocks/>
            </p:cNvSpPr>
            <p:nvPr userDrawn="1"/>
          </p:nvSpPr>
          <p:spPr bwMode="auto">
            <a:xfrm>
              <a:off x="0" y="3371787"/>
              <a:ext cx="2895599" cy="2154237"/>
            </a:xfrm>
            <a:custGeom>
              <a:avLst/>
              <a:gdLst/>
              <a:ahLst/>
              <a:cxnLst>
                <a:cxn ang="0">
                  <a:pos x="0" y="118"/>
                </a:cxn>
                <a:cxn ang="0">
                  <a:pos x="165" y="69"/>
                </a:cxn>
                <a:cxn ang="0">
                  <a:pos x="327" y="33"/>
                </a:cxn>
                <a:cxn ang="0">
                  <a:pos x="487" y="11"/>
                </a:cxn>
                <a:cxn ang="0">
                  <a:pos x="645" y="1"/>
                </a:cxn>
                <a:cxn ang="0">
                  <a:pos x="797" y="1"/>
                </a:cxn>
                <a:cxn ang="0">
                  <a:pos x="946" y="13"/>
                </a:cxn>
                <a:cxn ang="0">
                  <a:pos x="1088" y="33"/>
                </a:cxn>
                <a:cxn ang="0">
                  <a:pos x="1225" y="62"/>
                </a:cxn>
                <a:cxn ang="0">
                  <a:pos x="1352" y="97"/>
                </a:cxn>
                <a:cxn ang="0">
                  <a:pos x="1472" y="138"/>
                </a:cxn>
                <a:cxn ang="0">
                  <a:pos x="1585" y="184"/>
                </a:cxn>
                <a:cxn ang="0">
                  <a:pos x="1685" y="236"/>
                </a:cxn>
                <a:cxn ang="0">
                  <a:pos x="1776" y="288"/>
                </a:cxn>
                <a:cxn ang="0">
                  <a:pos x="1854" y="343"/>
                </a:cxn>
                <a:cxn ang="0">
                  <a:pos x="1921" y="399"/>
                </a:cxn>
                <a:cxn ang="0">
                  <a:pos x="1974" y="455"/>
                </a:cxn>
                <a:cxn ang="0">
                  <a:pos x="1920" y="434"/>
                </a:cxn>
                <a:cxn ang="0">
                  <a:pos x="1804" y="394"/>
                </a:cxn>
                <a:cxn ang="0">
                  <a:pos x="1680" y="361"/>
                </a:cxn>
                <a:cxn ang="0">
                  <a:pos x="1548" y="338"/>
                </a:cxn>
                <a:cxn ang="0">
                  <a:pos x="1413" y="323"/>
                </a:cxn>
                <a:cxn ang="0">
                  <a:pos x="1273" y="321"/>
                </a:cxn>
                <a:cxn ang="0">
                  <a:pos x="1132" y="331"/>
                </a:cxn>
                <a:cxn ang="0">
                  <a:pos x="990" y="356"/>
                </a:cxn>
                <a:cxn ang="0">
                  <a:pos x="919" y="374"/>
                </a:cxn>
                <a:cxn ang="0">
                  <a:pos x="850" y="396"/>
                </a:cxn>
                <a:cxn ang="0">
                  <a:pos x="781" y="424"/>
                </a:cxn>
                <a:cxn ang="0">
                  <a:pos x="711" y="455"/>
                </a:cxn>
                <a:cxn ang="0">
                  <a:pos x="645" y="490"/>
                </a:cxn>
                <a:cxn ang="0">
                  <a:pos x="579" y="531"/>
                </a:cxn>
                <a:cxn ang="0">
                  <a:pos x="515" y="577"/>
                </a:cxn>
                <a:cxn ang="0">
                  <a:pos x="452" y="629"/>
                </a:cxn>
                <a:cxn ang="0">
                  <a:pos x="391" y="685"/>
                </a:cxn>
                <a:cxn ang="0">
                  <a:pos x="333" y="747"/>
                </a:cxn>
                <a:cxn ang="0">
                  <a:pos x="277" y="815"/>
                </a:cxn>
                <a:cxn ang="0">
                  <a:pos x="223" y="889"/>
                </a:cxn>
                <a:cxn ang="0">
                  <a:pos x="172" y="970"/>
                </a:cxn>
                <a:cxn ang="0">
                  <a:pos x="124" y="1056"/>
                </a:cxn>
                <a:cxn ang="0">
                  <a:pos x="79" y="1150"/>
                </a:cxn>
                <a:cxn ang="0">
                  <a:pos x="38" y="1249"/>
                </a:cxn>
                <a:cxn ang="0">
                  <a:pos x="0" y="1357"/>
                </a:cxn>
                <a:cxn ang="0">
                  <a:pos x="0" y="118"/>
                </a:cxn>
              </a:cxnLst>
              <a:rect l="0" t="0" r="r" b="b"/>
              <a:pathLst>
                <a:path w="1974" h="1357">
                  <a:moveTo>
                    <a:pt x="0" y="118"/>
                  </a:moveTo>
                  <a:lnTo>
                    <a:pt x="0" y="118"/>
                  </a:lnTo>
                  <a:lnTo>
                    <a:pt x="83" y="92"/>
                  </a:lnTo>
                  <a:lnTo>
                    <a:pt x="165" y="69"/>
                  </a:lnTo>
                  <a:lnTo>
                    <a:pt x="246" y="49"/>
                  </a:lnTo>
                  <a:lnTo>
                    <a:pt x="327" y="33"/>
                  </a:lnTo>
                  <a:lnTo>
                    <a:pt x="408" y="21"/>
                  </a:lnTo>
                  <a:lnTo>
                    <a:pt x="487" y="11"/>
                  </a:lnTo>
                  <a:lnTo>
                    <a:pt x="566" y="5"/>
                  </a:lnTo>
                  <a:lnTo>
                    <a:pt x="645" y="1"/>
                  </a:lnTo>
                  <a:lnTo>
                    <a:pt x="721" y="0"/>
                  </a:lnTo>
                  <a:lnTo>
                    <a:pt x="797" y="1"/>
                  </a:lnTo>
                  <a:lnTo>
                    <a:pt x="873" y="6"/>
                  </a:lnTo>
                  <a:lnTo>
                    <a:pt x="946" y="13"/>
                  </a:lnTo>
                  <a:lnTo>
                    <a:pt x="1018" y="23"/>
                  </a:lnTo>
                  <a:lnTo>
                    <a:pt x="1088" y="33"/>
                  </a:lnTo>
                  <a:lnTo>
                    <a:pt x="1157" y="47"/>
                  </a:lnTo>
                  <a:lnTo>
                    <a:pt x="1225" y="62"/>
                  </a:lnTo>
                  <a:lnTo>
                    <a:pt x="1289" y="79"/>
                  </a:lnTo>
                  <a:lnTo>
                    <a:pt x="1352" y="97"/>
                  </a:lnTo>
                  <a:lnTo>
                    <a:pt x="1413" y="117"/>
                  </a:lnTo>
                  <a:lnTo>
                    <a:pt x="1472" y="138"/>
                  </a:lnTo>
                  <a:lnTo>
                    <a:pt x="1530" y="161"/>
                  </a:lnTo>
                  <a:lnTo>
                    <a:pt x="1585" y="184"/>
                  </a:lnTo>
                  <a:lnTo>
                    <a:pt x="1636" y="209"/>
                  </a:lnTo>
                  <a:lnTo>
                    <a:pt x="1685" y="236"/>
                  </a:lnTo>
                  <a:lnTo>
                    <a:pt x="1732" y="262"/>
                  </a:lnTo>
                  <a:lnTo>
                    <a:pt x="1776" y="288"/>
                  </a:lnTo>
                  <a:lnTo>
                    <a:pt x="1816" y="315"/>
                  </a:lnTo>
                  <a:lnTo>
                    <a:pt x="1854" y="343"/>
                  </a:lnTo>
                  <a:lnTo>
                    <a:pt x="1888" y="371"/>
                  </a:lnTo>
                  <a:lnTo>
                    <a:pt x="1921" y="399"/>
                  </a:lnTo>
                  <a:lnTo>
                    <a:pt x="1949" y="427"/>
                  </a:lnTo>
                  <a:lnTo>
                    <a:pt x="1974" y="455"/>
                  </a:lnTo>
                  <a:lnTo>
                    <a:pt x="1974" y="455"/>
                  </a:lnTo>
                  <a:lnTo>
                    <a:pt x="1920" y="434"/>
                  </a:lnTo>
                  <a:lnTo>
                    <a:pt x="1864" y="412"/>
                  </a:lnTo>
                  <a:lnTo>
                    <a:pt x="1804" y="394"/>
                  </a:lnTo>
                  <a:lnTo>
                    <a:pt x="1743" y="376"/>
                  </a:lnTo>
                  <a:lnTo>
                    <a:pt x="1680" y="361"/>
                  </a:lnTo>
                  <a:lnTo>
                    <a:pt x="1614" y="348"/>
                  </a:lnTo>
                  <a:lnTo>
                    <a:pt x="1548" y="338"/>
                  </a:lnTo>
                  <a:lnTo>
                    <a:pt x="1481" y="330"/>
                  </a:lnTo>
                  <a:lnTo>
                    <a:pt x="1413" y="323"/>
                  </a:lnTo>
                  <a:lnTo>
                    <a:pt x="1344" y="320"/>
                  </a:lnTo>
                  <a:lnTo>
                    <a:pt x="1273" y="321"/>
                  </a:lnTo>
                  <a:lnTo>
                    <a:pt x="1203" y="325"/>
                  </a:lnTo>
                  <a:lnTo>
                    <a:pt x="1132" y="331"/>
                  </a:lnTo>
                  <a:lnTo>
                    <a:pt x="1061" y="341"/>
                  </a:lnTo>
                  <a:lnTo>
                    <a:pt x="990" y="356"/>
                  </a:lnTo>
                  <a:lnTo>
                    <a:pt x="954" y="364"/>
                  </a:lnTo>
                  <a:lnTo>
                    <a:pt x="919" y="374"/>
                  </a:lnTo>
                  <a:lnTo>
                    <a:pt x="885" y="384"/>
                  </a:lnTo>
                  <a:lnTo>
                    <a:pt x="850" y="396"/>
                  </a:lnTo>
                  <a:lnTo>
                    <a:pt x="815" y="409"/>
                  </a:lnTo>
                  <a:lnTo>
                    <a:pt x="781" y="424"/>
                  </a:lnTo>
                  <a:lnTo>
                    <a:pt x="746" y="439"/>
                  </a:lnTo>
                  <a:lnTo>
                    <a:pt x="711" y="455"/>
                  </a:lnTo>
                  <a:lnTo>
                    <a:pt x="678" y="472"/>
                  </a:lnTo>
                  <a:lnTo>
                    <a:pt x="645" y="490"/>
                  </a:lnTo>
                  <a:lnTo>
                    <a:pt x="612" y="510"/>
                  </a:lnTo>
                  <a:lnTo>
                    <a:pt x="579" y="531"/>
                  </a:lnTo>
                  <a:lnTo>
                    <a:pt x="546" y="554"/>
                  </a:lnTo>
                  <a:lnTo>
                    <a:pt x="515" y="577"/>
                  </a:lnTo>
                  <a:lnTo>
                    <a:pt x="484" y="602"/>
                  </a:lnTo>
                  <a:lnTo>
                    <a:pt x="452" y="629"/>
                  </a:lnTo>
                  <a:lnTo>
                    <a:pt x="421" y="657"/>
                  </a:lnTo>
                  <a:lnTo>
                    <a:pt x="391" y="685"/>
                  </a:lnTo>
                  <a:lnTo>
                    <a:pt x="361" y="716"/>
                  </a:lnTo>
                  <a:lnTo>
                    <a:pt x="333" y="747"/>
                  </a:lnTo>
                  <a:lnTo>
                    <a:pt x="304" y="780"/>
                  </a:lnTo>
                  <a:lnTo>
                    <a:pt x="277" y="815"/>
                  </a:lnTo>
                  <a:lnTo>
                    <a:pt x="249" y="851"/>
                  </a:lnTo>
                  <a:lnTo>
                    <a:pt x="223" y="889"/>
                  </a:lnTo>
                  <a:lnTo>
                    <a:pt x="198" y="929"/>
                  </a:lnTo>
                  <a:lnTo>
                    <a:pt x="172" y="970"/>
                  </a:lnTo>
                  <a:lnTo>
                    <a:pt x="149" y="1012"/>
                  </a:lnTo>
                  <a:lnTo>
                    <a:pt x="124" y="1056"/>
                  </a:lnTo>
                  <a:lnTo>
                    <a:pt x="101" y="1102"/>
                  </a:lnTo>
                  <a:lnTo>
                    <a:pt x="79" y="1150"/>
                  </a:lnTo>
                  <a:lnTo>
                    <a:pt x="58" y="1198"/>
                  </a:lnTo>
                  <a:lnTo>
                    <a:pt x="38" y="1249"/>
                  </a:lnTo>
                  <a:lnTo>
                    <a:pt x="18" y="1302"/>
                  </a:lnTo>
                  <a:lnTo>
                    <a:pt x="0" y="1357"/>
                  </a:lnTo>
                  <a:lnTo>
                    <a:pt x="0" y="118"/>
                  </a:lnTo>
                  <a:lnTo>
                    <a:pt x="0" y="118"/>
                  </a:lnTo>
                  <a:close/>
                </a:path>
              </a:pathLst>
            </a:custGeom>
            <a:solidFill>
              <a:schemeClr val="accent2">
                <a:lumMod val="40000"/>
                <a:lumOff val="6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0"/>
            <p:cNvSpPr>
              <a:spLocks/>
            </p:cNvSpPr>
            <p:nvPr userDrawn="1"/>
          </p:nvSpPr>
          <p:spPr bwMode="auto">
            <a:xfrm>
              <a:off x="1502664" y="5586916"/>
              <a:ext cx="6519672" cy="5913188"/>
            </a:xfrm>
            <a:custGeom>
              <a:avLst/>
              <a:gdLst/>
              <a:ahLst/>
              <a:cxnLst>
                <a:cxn ang="0">
                  <a:pos x="1377" y="130"/>
                </a:cxn>
                <a:cxn ang="0">
                  <a:pos x="1299" y="89"/>
                </a:cxn>
                <a:cxn ang="0">
                  <a:pos x="1220" y="56"/>
                </a:cxn>
                <a:cxn ang="0">
                  <a:pos x="1137" y="30"/>
                </a:cxn>
                <a:cxn ang="0">
                  <a:pos x="1052" y="11"/>
                </a:cxn>
                <a:cxn ang="0">
                  <a:pos x="966" y="2"/>
                </a:cxn>
                <a:cxn ang="0">
                  <a:pos x="880" y="0"/>
                </a:cxn>
                <a:cxn ang="0">
                  <a:pos x="794" y="5"/>
                </a:cxn>
                <a:cxn ang="0">
                  <a:pos x="708" y="18"/>
                </a:cxn>
                <a:cxn ang="0">
                  <a:pos x="624" y="40"/>
                </a:cxn>
                <a:cxn ang="0">
                  <a:pos x="543" y="69"/>
                </a:cxn>
                <a:cxn ang="0">
                  <a:pos x="466" y="107"/>
                </a:cxn>
                <a:cxn ang="0">
                  <a:pos x="391" y="155"/>
                </a:cxn>
                <a:cxn ang="0">
                  <a:pos x="322" y="210"/>
                </a:cxn>
                <a:cxn ang="0">
                  <a:pos x="258" y="272"/>
                </a:cxn>
                <a:cxn ang="0">
                  <a:pos x="200" y="345"/>
                </a:cxn>
                <a:cxn ang="0">
                  <a:pos x="149" y="426"/>
                </a:cxn>
                <a:cxn ang="0">
                  <a:pos x="124" y="472"/>
                </a:cxn>
                <a:cxn ang="0">
                  <a:pos x="83" y="568"/>
                </a:cxn>
                <a:cxn ang="0">
                  <a:pos x="48" y="667"/>
                </a:cxn>
                <a:cxn ang="0">
                  <a:pos x="23" y="769"/>
                </a:cxn>
                <a:cxn ang="0">
                  <a:pos x="7" y="875"/>
                </a:cxn>
                <a:cxn ang="0">
                  <a:pos x="0" y="982"/>
                </a:cxn>
                <a:cxn ang="0">
                  <a:pos x="2" y="1090"/>
                </a:cxn>
                <a:cxn ang="0">
                  <a:pos x="12" y="1200"/>
                </a:cxn>
                <a:cxn ang="0">
                  <a:pos x="31" y="1311"/>
                </a:cxn>
                <a:cxn ang="0">
                  <a:pos x="61" y="1420"/>
                </a:cxn>
                <a:cxn ang="0">
                  <a:pos x="101" y="1529"/>
                </a:cxn>
                <a:cxn ang="0">
                  <a:pos x="149" y="1636"/>
                </a:cxn>
                <a:cxn ang="0">
                  <a:pos x="206" y="1742"/>
                </a:cxn>
                <a:cxn ang="0">
                  <a:pos x="274" y="1844"/>
                </a:cxn>
                <a:cxn ang="0">
                  <a:pos x="353" y="1943"/>
                </a:cxn>
                <a:cxn ang="0">
                  <a:pos x="441" y="2039"/>
                </a:cxn>
                <a:cxn ang="0">
                  <a:pos x="2552" y="2085"/>
                </a:cxn>
                <a:cxn ang="0">
                  <a:pos x="2526" y="2070"/>
                </a:cxn>
                <a:cxn ang="0">
                  <a:pos x="2336" y="1955"/>
                </a:cxn>
                <a:cxn ang="0">
                  <a:pos x="2192" y="1860"/>
                </a:cxn>
                <a:cxn ang="0">
                  <a:pos x="2025" y="1748"/>
                </a:cxn>
                <a:cxn ang="0">
                  <a:pos x="1849" y="1619"/>
                </a:cxn>
                <a:cxn ang="0">
                  <a:pos x="1667" y="1477"/>
                </a:cxn>
                <a:cxn ang="0">
                  <a:pos x="1492" y="1326"/>
                </a:cxn>
                <a:cxn ang="0">
                  <a:pos x="1410" y="1246"/>
                </a:cxn>
                <a:cxn ang="0">
                  <a:pos x="1332" y="1167"/>
                </a:cxn>
                <a:cxn ang="0">
                  <a:pos x="1261" y="1086"/>
                </a:cxn>
                <a:cxn ang="0">
                  <a:pos x="1195" y="1004"/>
                </a:cxn>
                <a:cxn ang="0">
                  <a:pos x="1139" y="923"/>
                </a:cxn>
                <a:cxn ang="0">
                  <a:pos x="1091" y="840"/>
                </a:cxn>
                <a:cxn ang="0">
                  <a:pos x="1055" y="761"/>
                </a:cxn>
                <a:cxn ang="0">
                  <a:pos x="1030" y="680"/>
                </a:cxn>
                <a:cxn ang="0">
                  <a:pos x="1017" y="602"/>
                </a:cxn>
                <a:cxn ang="0">
                  <a:pos x="1019" y="527"/>
                </a:cxn>
                <a:cxn ang="0">
                  <a:pos x="1028" y="470"/>
                </a:cxn>
                <a:cxn ang="0">
                  <a:pos x="1040" y="434"/>
                </a:cxn>
                <a:cxn ang="0">
                  <a:pos x="1057" y="398"/>
                </a:cxn>
                <a:cxn ang="0">
                  <a:pos x="1076" y="363"/>
                </a:cxn>
                <a:cxn ang="0">
                  <a:pos x="1101" y="330"/>
                </a:cxn>
                <a:cxn ang="0">
                  <a:pos x="1131" y="295"/>
                </a:cxn>
                <a:cxn ang="0">
                  <a:pos x="1182" y="248"/>
                </a:cxn>
                <a:cxn ang="0">
                  <a:pos x="1269" y="186"/>
                </a:cxn>
                <a:cxn ang="0">
                  <a:pos x="1377" y="130"/>
                </a:cxn>
              </a:cxnLst>
              <a:rect l="0" t="0" r="r" b="b"/>
              <a:pathLst>
                <a:path w="2552" h="2085">
                  <a:moveTo>
                    <a:pt x="1377" y="130"/>
                  </a:moveTo>
                  <a:lnTo>
                    <a:pt x="1377" y="130"/>
                  </a:lnTo>
                  <a:lnTo>
                    <a:pt x="1339" y="109"/>
                  </a:lnTo>
                  <a:lnTo>
                    <a:pt x="1299" y="89"/>
                  </a:lnTo>
                  <a:lnTo>
                    <a:pt x="1260" y="73"/>
                  </a:lnTo>
                  <a:lnTo>
                    <a:pt x="1220" y="56"/>
                  </a:lnTo>
                  <a:lnTo>
                    <a:pt x="1179" y="43"/>
                  </a:lnTo>
                  <a:lnTo>
                    <a:pt x="1137" y="30"/>
                  </a:lnTo>
                  <a:lnTo>
                    <a:pt x="1094" y="20"/>
                  </a:lnTo>
                  <a:lnTo>
                    <a:pt x="1052" y="11"/>
                  </a:lnTo>
                  <a:lnTo>
                    <a:pt x="1009" y="7"/>
                  </a:lnTo>
                  <a:lnTo>
                    <a:pt x="966" y="2"/>
                  </a:lnTo>
                  <a:lnTo>
                    <a:pt x="923" y="0"/>
                  </a:lnTo>
                  <a:lnTo>
                    <a:pt x="880" y="0"/>
                  </a:lnTo>
                  <a:lnTo>
                    <a:pt x="837" y="2"/>
                  </a:lnTo>
                  <a:lnTo>
                    <a:pt x="794" y="5"/>
                  </a:lnTo>
                  <a:lnTo>
                    <a:pt x="751" y="10"/>
                  </a:lnTo>
                  <a:lnTo>
                    <a:pt x="708" y="18"/>
                  </a:lnTo>
                  <a:lnTo>
                    <a:pt x="667" y="28"/>
                  </a:lnTo>
                  <a:lnTo>
                    <a:pt x="624" y="40"/>
                  </a:lnTo>
                  <a:lnTo>
                    <a:pt x="584" y="54"/>
                  </a:lnTo>
                  <a:lnTo>
                    <a:pt x="543" y="69"/>
                  </a:lnTo>
                  <a:lnTo>
                    <a:pt x="504" y="87"/>
                  </a:lnTo>
                  <a:lnTo>
                    <a:pt x="466" y="107"/>
                  </a:lnTo>
                  <a:lnTo>
                    <a:pt x="428" y="130"/>
                  </a:lnTo>
                  <a:lnTo>
                    <a:pt x="391" y="155"/>
                  </a:lnTo>
                  <a:lnTo>
                    <a:pt x="357" y="182"/>
                  </a:lnTo>
                  <a:lnTo>
                    <a:pt x="322" y="210"/>
                  </a:lnTo>
                  <a:lnTo>
                    <a:pt x="289" y="241"/>
                  </a:lnTo>
                  <a:lnTo>
                    <a:pt x="258" y="272"/>
                  </a:lnTo>
                  <a:lnTo>
                    <a:pt x="228" y="309"/>
                  </a:lnTo>
                  <a:lnTo>
                    <a:pt x="200" y="345"/>
                  </a:lnTo>
                  <a:lnTo>
                    <a:pt x="173" y="385"/>
                  </a:lnTo>
                  <a:lnTo>
                    <a:pt x="149" y="426"/>
                  </a:lnTo>
                  <a:lnTo>
                    <a:pt x="149" y="426"/>
                  </a:lnTo>
                  <a:lnTo>
                    <a:pt x="124" y="472"/>
                  </a:lnTo>
                  <a:lnTo>
                    <a:pt x="102" y="520"/>
                  </a:lnTo>
                  <a:lnTo>
                    <a:pt x="83" y="568"/>
                  </a:lnTo>
                  <a:lnTo>
                    <a:pt x="64" y="617"/>
                  </a:lnTo>
                  <a:lnTo>
                    <a:pt x="48" y="667"/>
                  </a:lnTo>
                  <a:lnTo>
                    <a:pt x="35" y="718"/>
                  </a:lnTo>
                  <a:lnTo>
                    <a:pt x="23" y="769"/>
                  </a:lnTo>
                  <a:lnTo>
                    <a:pt x="15" y="822"/>
                  </a:lnTo>
                  <a:lnTo>
                    <a:pt x="7" y="875"/>
                  </a:lnTo>
                  <a:lnTo>
                    <a:pt x="2" y="928"/>
                  </a:lnTo>
                  <a:lnTo>
                    <a:pt x="0" y="982"/>
                  </a:lnTo>
                  <a:lnTo>
                    <a:pt x="0" y="1035"/>
                  </a:lnTo>
                  <a:lnTo>
                    <a:pt x="2" y="1090"/>
                  </a:lnTo>
                  <a:lnTo>
                    <a:pt x="5" y="1146"/>
                  </a:lnTo>
                  <a:lnTo>
                    <a:pt x="12" y="1200"/>
                  </a:lnTo>
                  <a:lnTo>
                    <a:pt x="22" y="1255"/>
                  </a:lnTo>
                  <a:lnTo>
                    <a:pt x="31" y="1311"/>
                  </a:lnTo>
                  <a:lnTo>
                    <a:pt x="46" y="1365"/>
                  </a:lnTo>
                  <a:lnTo>
                    <a:pt x="61" y="1420"/>
                  </a:lnTo>
                  <a:lnTo>
                    <a:pt x="79" y="1474"/>
                  </a:lnTo>
                  <a:lnTo>
                    <a:pt x="101" y="1529"/>
                  </a:lnTo>
                  <a:lnTo>
                    <a:pt x="124" y="1583"/>
                  </a:lnTo>
                  <a:lnTo>
                    <a:pt x="149" y="1636"/>
                  </a:lnTo>
                  <a:lnTo>
                    <a:pt x="177" y="1689"/>
                  </a:lnTo>
                  <a:lnTo>
                    <a:pt x="206" y="1742"/>
                  </a:lnTo>
                  <a:lnTo>
                    <a:pt x="239" y="1793"/>
                  </a:lnTo>
                  <a:lnTo>
                    <a:pt x="274" y="1844"/>
                  </a:lnTo>
                  <a:lnTo>
                    <a:pt x="312" y="1895"/>
                  </a:lnTo>
                  <a:lnTo>
                    <a:pt x="353" y="1943"/>
                  </a:lnTo>
                  <a:lnTo>
                    <a:pt x="396" y="1993"/>
                  </a:lnTo>
                  <a:lnTo>
                    <a:pt x="441" y="2039"/>
                  </a:lnTo>
                  <a:lnTo>
                    <a:pt x="489" y="2085"/>
                  </a:lnTo>
                  <a:lnTo>
                    <a:pt x="2552" y="2085"/>
                  </a:lnTo>
                  <a:lnTo>
                    <a:pt x="2552" y="2085"/>
                  </a:lnTo>
                  <a:lnTo>
                    <a:pt x="2526" y="2070"/>
                  </a:lnTo>
                  <a:lnTo>
                    <a:pt x="2450" y="2026"/>
                  </a:lnTo>
                  <a:lnTo>
                    <a:pt x="2336" y="1955"/>
                  </a:lnTo>
                  <a:lnTo>
                    <a:pt x="2266" y="1910"/>
                  </a:lnTo>
                  <a:lnTo>
                    <a:pt x="2192" y="1860"/>
                  </a:lnTo>
                  <a:lnTo>
                    <a:pt x="2111" y="1808"/>
                  </a:lnTo>
                  <a:lnTo>
                    <a:pt x="2025" y="1748"/>
                  </a:lnTo>
                  <a:lnTo>
                    <a:pt x="1938" y="1685"/>
                  </a:lnTo>
                  <a:lnTo>
                    <a:pt x="1849" y="1619"/>
                  </a:lnTo>
                  <a:lnTo>
                    <a:pt x="1758" y="1550"/>
                  </a:lnTo>
                  <a:lnTo>
                    <a:pt x="1667" y="1477"/>
                  </a:lnTo>
                  <a:lnTo>
                    <a:pt x="1578" y="1403"/>
                  </a:lnTo>
                  <a:lnTo>
                    <a:pt x="1492" y="1326"/>
                  </a:lnTo>
                  <a:lnTo>
                    <a:pt x="1451" y="1286"/>
                  </a:lnTo>
                  <a:lnTo>
                    <a:pt x="1410" y="1246"/>
                  </a:lnTo>
                  <a:lnTo>
                    <a:pt x="1370" y="1207"/>
                  </a:lnTo>
                  <a:lnTo>
                    <a:pt x="1332" y="1167"/>
                  </a:lnTo>
                  <a:lnTo>
                    <a:pt x="1296" y="1126"/>
                  </a:lnTo>
                  <a:lnTo>
                    <a:pt x="1261" y="1086"/>
                  </a:lnTo>
                  <a:lnTo>
                    <a:pt x="1227" y="1045"/>
                  </a:lnTo>
                  <a:lnTo>
                    <a:pt x="1195" y="1004"/>
                  </a:lnTo>
                  <a:lnTo>
                    <a:pt x="1167" y="962"/>
                  </a:lnTo>
                  <a:lnTo>
                    <a:pt x="1139" y="923"/>
                  </a:lnTo>
                  <a:lnTo>
                    <a:pt x="1114" y="881"/>
                  </a:lnTo>
                  <a:lnTo>
                    <a:pt x="1091" y="840"/>
                  </a:lnTo>
                  <a:lnTo>
                    <a:pt x="1071" y="801"/>
                  </a:lnTo>
                  <a:lnTo>
                    <a:pt x="1055" y="761"/>
                  </a:lnTo>
                  <a:lnTo>
                    <a:pt x="1042" y="720"/>
                  </a:lnTo>
                  <a:lnTo>
                    <a:pt x="1030" y="680"/>
                  </a:lnTo>
                  <a:lnTo>
                    <a:pt x="1022" y="642"/>
                  </a:lnTo>
                  <a:lnTo>
                    <a:pt x="1017" y="602"/>
                  </a:lnTo>
                  <a:lnTo>
                    <a:pt x="1015" y="565"/>
                  </a:lnTo>
                  <a:lnTo>
                    <a:pt x="1019" y="527"/>
                  </a:lnTo>
                  <a:lnTo>
                    <a:pt x="1023" y="489"/>
                  </a:lnTo>
                  <a:lnTo>
                    <a:pt x="1028" y="470"/>
                  </a:lnTo>
                  <a:lnTo>
                    <a:pt x="1033" y="452"/>
                  </a:lnTo>
                  <a:lnTo>
                    <a:pt x="1040" y="434"/>
                  </a:lnTo>
                  <a:lnTo>
                    <a:pt x="1048" y="416"/>
                  </a:lnTo>
                  <a:lnTo>
                    <a:pt x="1057" y="398"/>
                  </a:lnTo>
                  <a:lnTo>
                    <a:pt x="1066" y="381"/>
                  </a:lnTo>
                  <a:lnTo>
                    <a:pt x="1076" y="363"/>
                  </a:lnTo>
                  <a:lnTo>
                    <a:pt x="1088" y="347"/>
                  </a:lnTo>
                  <a:lnTo>
                    <a:pt x="1101" y="330"/>
                  </a:lnTo>
                  <a:lnTo>
                    <a:pt x="1116" y="312"/>
                  </a:lnTo>
                  <a:lnTo>
                    <a:pt x="1131" y="295"/>
                  </a:lnTo>
                  <a:lnTo>
                    <a:pt x="1147" y="281"/>
                  </a:lnTo>
                  <a:lnTo>
                    <a:pt x="1182" y="248"/>
                  </a:lnTo>
                  <a:lnTo>
                    <a:pt x="1223" y="216"/>
                  </a:lnTo>
                  <a:lnTo>
                    <a:pt x="1269" y="186"/>
                  </a:lnTo>
                  <a:lnTo>
                    <a:pt x="1321" y="158"/>
                  </a:lnTo>
                  <a:lnTo>
                    <a:pt x="1377" y="130"/>
                  </a:lnTo>
                  <a:lnTo>
                    <a:pt x="1377" y="130"/>
                  </a:lnTo>
                  <a:close/>
                </a:path>
              </a:pathLst>
            </a:custGeom>
            <a:solidFill>
              <a:schemeClr val="bg1">
                <a:lumMod val="95000"/>
                <a:alpha val="3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1"/>
            <p:cNvSpPr>
              <a:spLocks/>
            </p:cNvSpPr>
            <p:nvPr userDrawn="1"/>
          </p:nvSpPr>
          <p:spPr bwMode="auto">
            <a:xfrm>
              <a:off x="1155002" y="5801712"/>
              <a:ext cx="3420932" cy="5698392"/>
            </a:xfrm>
            <a:custGeom>
              <a:avLst/>
              <a:gdLst/>
              <a:ahLst/>
              <a:cxnLst>
                <a:cxn ang="0">
                  <a:pos x="99" y="1804"/>
                </a:cxn>
                <a:cxn ang="0">
                  <a:pos x="57" y="1647"/>
                </a:cxn>
                <a:cxn ang="0">
                  <a:pos x="29" y="1492"/>
                </a:cxn>
                <a:cxn ang="0">
                  <a:pos x="10" y="1342"/>
                </a:cxn>
                <a:cxn ang="0">
                  <a:pos x="1" y="1195"/>
                </a:cxn>
                <a:cxn ang="0">
                  <a:pos x="1" y="1054"/>
                </a:cxn>
                <a:cxn ang="0">
                  <a:pos x="10" y="919"/>
                </a:cxn>
                <a:cxn ang="0">
                  <a:pos x="26" y="790"/>
                </a:cxn>
                <a:cxn ang="0">
                  <a:pos x="49" y="667"/>
                </a:cxn>
                <a:cxn ang="0">
                  <a:pos x="81" y="553"/>
                </a:cxn>
                <a:cxn ang="0">
                  <a:pos x="117" y="445"/>
                </a:cxn>
                <a:cxn ang="0">
                  <a:pos x="158" y="346"/>
                </a:cxn>
                <a:cxn ang="0">
                  <a:pos x="203" y="255"/>
                </a:cxn>
                <a:cxn ang="0">
                  <a:pos x="254" y="176"/>
                </a:cxn>
                <a:cxn ang="0">
                  <a:pos x="307" y="105"/>
                </a:cxn>
                <a:cxn ang="0">
                  <a:pos x="363" y="47"/>
                </a:cxn>
                <a:cxn ang="0">
                  <a:pos x="421" y="0"/>
                </a:cxn>
                <a:cxn ang="0">
                  <a:pos x="383" y="57"/>
                </a:cxn>
                <a:cxn ang="0">
                  <a:pos x="317" y="176"/>
                </a:cxn>
                <a:cxn ang="0">
                  <a:pos x="265" y="298"/>
                </a:cxn>
                <a:cxn ang="0">
                  <a:pos x="226" y="421"/>
                </a:cxn>
                <a:cxn ang="0">
                  <a:pos x="201" y="544"/>
                </a:cxn>
                <a:cxn ang="0">
                  <a:pos x="188" y="667"/>
                </a:cxn>
                <a:cxn ang="0">
                  <a:pos x="186" y="789"/>
                </a:cxn>
                <a:cxn ang="0">
                  <a:pos x="196" y="911"/>
                </a:cxn>
                <a:cxn ang="0">
                  <a:pos x="219" y="1030"/>
                </a:cxn>
                <a:cxn ang="0">
                  <a:pos x="252" y="1147"/>
                </a:cxn>
                <a:cxn ang="0">
                  <a:pos x="297" y="1261"/>
                </a:cxn>
                <a:cxn ang="0">
                  <a:pos x="351" y="1371"/>
                </a:cxn>
                <a:cxn ang="0">
                  <a:pos x="416" y="1477"/>
                </a:cxn>
                <a:cxn ang="0">
                  <a:pos x="492" y="1578"/>
                </a:cxn>
                <a:cxn ang="0">
                  <a:pos x="576" y="1674"/>
                </a:cxn>
                <a:cxn ang="0">
                  <a:pos x="668" y="1763"/>
                </a:cxn>
                <a:cxn ang="0">
                  <a:pos x="99" y="1804"/>
                </a:cxn>
              </a:cxnLst>
              <a:rect l="0" t="0" r="r" b="b"/>
              <a:pathLst>
                <a:path w="718" h="1804">
                  <a:moveTo>
                    <a:pt x="99" y="1804"/>
                  </a:moveTo>
                  <a:lnTo>
                    <a:pt x="99" y="1804"/>
                  </a:lnTo>
                  <a:lnTo>
                    <a:pt x="77" y="1725"/>
                  </a:lnTo>
                  <a:lnTo>
                    <a:pt x="57" y="1647"/>
                  </a:lnTo>
                  <a:lnTo>
                    <a:pt x="43" y="1570"/>
                  </a:lnTo>
                  <a:lnTo>
                    <a:pt x="29" y="1492"/>
                  </a:lnTo>
                  <a:lnTo>
                    <a:pt x="18" y="1416"/>
                  </a:lnTo>
                  <a:lnTo>
                    <a:pt x="10" y="1342"/>
                  </a:lnTo>
                  <a:lnTo>
                    <a:pt x="5" y="1267"/>
                  </a:lnTo>
                  <a:lnTo>
                    <a:pt x="1" y="1195"/>
                  </a:lnTo>
                  <a:lnTo>
                    <a:pt x="0" y="1124"/>
                  </a:lnTo>
                  <a:lnTo>
                    <a:pt x="1" y="1054"/>
                  </a:lnTo>
                  <a:lnTo>
                    <a:pt x="5" y="987"/>
                  </a:lnTo>
                  <a:lnTo>
                    <a:pt x="10" y="919"/>
                  </a:lnTo>
                  <a:lnTo>
                    <a:pt x="18" y="853"/>
                  </a:lnTo>
                  <a:lnTo>
                    <a:pt x="26" y="790"/>
                  </a:lnTo>
                  <a:lnTo>
                    <a:pt x="38" y="728"/>
                  </a:lnTo>
                  <a:lnTo>
                    <a:pt x="49" y="667"/>
                  </a:lnTo>
                  <a:lnTo>
                    <a:pt x="64" y="609"/>
                  </a:lnTo>
                  <a:lnTo>
                    <a:pt x="81" y="553"/>
                  </a:lnTo>
                  <a:lnTo>
                    <a:pt x="97" y="496"/>
                  </a:lnTo>
                  <a:lnTo>
                    <a:pt x="117" y="445"/>
                  </a:lnTo>
                  <a:lnTo>
                    <a:pt x="137" y="394"/>
                  </a:lnTo>
                  <a:lnTo>
                    <a:pt x="158" y="346"/>
                  </a:lnTo>
                  <a:lnTo>
                    <a:pt x="180" y="300"/>
                  </a:lnTo>
                  <a:lnTo>
                    <a:pt x="203" y="255"/>
                  </a:lnTo>
                  <a:lnTo>
                    <a:pt x="227" y="214"/>
                  </a:lnTo>
                  <a:lnTo>
                    <a:pt x="254" y="176"/>
                  </a:lnTo>
                  <a:lnTo>
                    <a:pt x="280" y="140"/>
                  </a:lnTo>
                  <a:lnTo>
                    <a:pt x="307" y="105"/>
                  </a:lnTo>
                  <a:lnTo>
                    <a:pt x="335" y="76"/>
                  </a:lnTo>
                  <a:lnTo>
                    <a:pt x="363" y="47"/>
                  </a:lnTo>
                  <a:lnTo>
                    <a:pt x="391" y="21"/>
                  </a:lnTo>
                  <a:lnTo>
                    <a:pt x="421" y="0"/>
                  </a:lnTo>
                  <a:lnTo>
                    <a:pt x="421" y="0"/>
                  </a:lnTo>
                  <a:lnTo>
                    <a:pt x="383" y="57"/>
                  </a:lnTo>
                  <a:lnTo>
                    <a:pt x="348" y="117"/>
                  </a:lnTo>
                  <a:lnTo>
                    <a:pt x="317" y="176"/>
                  </a:lnTo>
                  <a:lnTo>
                    <a:pt x="289" y="237"/>
                  </a:lnTo>
                  <a:lnTo>
                    <a:pt x="265" y="298"/>
                  </a:lnTo>
                  <a:lnTo>
                    <a:pt x="244" y="359"/>
                  </a:lnTo>
                  <a:lnTo>
                    <a:pt x="226" y="421"/>
                  </a:lnTo>
                  <a:lnTo>
                    <a:pt x="213" y="482"/>
                  </a:lnTo>
                  <a:lnTo>
                    <a:pt x="201" y="544"/>
                  </a:lnTo>
                  <a:lnTo>
                    <a:pt x="193" y="605"/>
                  </a:lnTo>
                  <a:lnTo>
                    <a:pt x="188" y="667"/>
                  </a:lnTo>
                  <a:lnTo>
                    <a:pt x="185" y="728"/>
                  </a:lnTo>
                  <a:lnTo>
                    <a:pt x="186" y="789"/>
                  </a:lnTo>
                  <a:lnTo>
                    <a:pt x="189" y="850"/>
                  </a:lnTo>
                  <a:lnTo>
                    <a:pt x="196" y="911"/>
                  </a:lnTo>
                  <a:lnTo>
                    <a:pt x="206" y="970"/>
                  </a:lnTo>
                  <a:lnTo>
                    <a:pt x="219" y="1030"/>
                  </a:lnTo>
                  <a:lnTo>
                    <a:pt x="234" y="1089"/>
                  </a:lnTo>
                  <a:lnTo>
                    <a:pt x="252" y="1147"/>
                  </a:lnTo>
                  <a:lnTo>
                    <a:pt x="274" y="1205"/>
                  </a:lnTo>
                  <a:lnTo>
                    <a:pt x="297" y="1261"/>
                  </a:lnTo>
                  <a:lnTo>
                    <a:pt x="323" y="1317"/>
                  </a:lnTo>
                  <a:lnTo>
                    <a:pt x="351" y="1371"/>
                  </a:lnTo>
                  <a:lnTo>
                    <a:pt x="383" y="1424"/>
                  </a:lnTo>
                  <a:lnTo>
                    <a:pt x="416" y="1477"/>
                  </a:lnTo>
                  <a:lnTo>
                    <a:pt x="452" y="1528"/>
                  </a:lnTo>
                  <a:lnTo>
                    <a:pt x="492" y="1578"/>
                  </a:lnTo>
                  <a:lnTo>
                    <a:pt x="531" y="1626"/>
                  </a:lnTo>
                  <a:lnTo>
                    <a:pt x="576" y="1674"/>
                  </a:lnTo>
                  <a:lnTo>
                    <a:pt x="620" y="1718"/>
                  </a:lnTo>
                  <a:lnTo>
                    <a:pt x="668" y="1763"/>
                  </a:lnTo>
                  <a:lnTo>
                    <a:pt x="718" y="1804"/>
                  </a:lnTo>
                  <a:lnTo>
                    <a:pt x="99" y="1804"/>
                  </a:lnTo>
                  <a:lnTo>
                    <a:pt x="99" y="1804"/>
                  </a:lnTo>
                  <a:close/>
                </a:path>
              </a:pathLst>
            </a:custGeom>
            <a:solidFill>
              <a:schemeClr val="accent2">
                <a:lumMod val="60000"/>
                <a:lumOff val="40000"/>
                <a:alpha val="37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9" name="Straight Connector 8"/>
          <p:cNvCxnSpPr/>
          <p:nvPr userDrawn="1"/>
        </p:nvCxnSpPr>
        <p:spPr>
          <a:xfrm>
            <a:off x="457200" y="1104900"/>
            <a:ext cx="8229600" cy="0"/>
          </a:xfrm>
          <a:prstGeom prst="line">
            <a:avLst/>
          </a:prstGeom>
          <a:ln w="19050"/>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spcBef>
          <a:spcPct val="0"/>
        </a:spcBef>
        <a:buNone/>
        <a:defRPr sz="4000" kern="1200">
          <a:solidFill>
            <a:schemeClr val="accent6">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usac.org/sl/tools/search-tools/two-in-five-tool.aspx" TargetMode="External"/><Relationship Id="rId2" Type="http://schemas.openxmlformats.org/officeDocument/2006/relationships/hyperlink" Target="http://www.usac.org/sl/tools/news-briefs/preview.aspx?id=79&amp;WT.mc_id=sl-newsbrief-20070420"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universalservice.org/sl/tools/eligible-services-list.aspx" TargetMode="External"/><Relationship Id="rId2" Type="http://schemas.openxmlformats.org/officeDocument/2006/relationships/hyperlink" Target="http://www.ciscoerate.com/" TargetMode="External"/><Relationship Id="rId1" Type="http://schemas.openxmlformats.org/officeDocument/2006/relationships/slideLayout" Target="../slideLayouts/slideLayout2.xml"/><Relationship Id="rId5" Type="http://schemas.openxmlformats.org/officeDocument/2006/relationships/hyperlink" Target="http://e-ratepa.org/state_contracts.htm" TargetMode="External"/><Relationship Id="rId4" Type="http://schemas.openxmlformats.org/officeDocument/2006/relationships/hyperlink" Target="http://www.peppm.org/pa/default.htm"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sz="4800" dirty="0" smtClean="0">
                <a:solidFill>
                  <a:schemeClr val="accent6">
                    <a:lumMod val="75000"/>
                  </a:schemeClr>
                </a:solidFill>
              </a:rPr>
              <a:t>Priority 2 Funding:  </a:t>
            </a:r>
            <a:br>
              <a:rPr lang="en-US" sz="4800" dirty="0" smtClean="0">
                <a:solidFill>
                  <a:schemeClr val="accent6">
                    <a:lumMod val="75000"/>
                  </a:schemeClr>
                </a:solidFill>
              </a:rPr>
            </a:br>
            <a:r>
              <a:rPr lang="en-US" sz="4800" dirty="0" smtClean="0">
                <a:solidFill>
                  <a:schemeClr val="accent6">
                    <a:lumMod val="75000"/>
                  </a:schemeClr>
                </a:solidFill>
              </a:rPr>
              <a:t>An Applicant’s Guide</a:t>
            </a:r>
            <a:endParaRPr lang="en-US" sz="4800" dirty="0">
              <a:solidFill>
                <a:schemeClr val="accent6">
                  <a:lumMod val="75000"/>
                </a:schemeClr>
              </a:solidFill>
            </a:endParaRPr>
          </a:p>
        </p:txBody>
      </p:sp>
      <p:sp>
        <p:nvSpPr>
          <p:cNvPr id="3" name="Subtitle 2"/>
          <p:cNvSpPr>
            <a:spLocks noGrp="1"/>
          </p:cNvSpPr>
          <p:nvPr>
            <p:ph type="subTitle" idx="1"/>
          </p:nvPr>
        </p:nvSpPr>
        <p:spPr>
          <a:xfrm>
            <a:off x="990600" y="3581400"/>
            <a:ext cx="6858000" cy="461665"/>
          </a:xfrm>
        </p:spPr>
        <p:txBody>
          <a:bodyPr>
            <a:noAutofit/>
          </a:bodyPr>
          <a:lstStyle/>
          <a:p>
            <a:pPr>
              <a:lnSpc>
                <a:spcPts val="1020"/>
              </a:lnSpc>
            </a:pPr>
            <a:r>
              <a:rPr lang="en-US" sz="1600" dirty="0" smtClean="0">
                <a:solidFill>
                  <a:schemeClr val="tx2"/>
                </a:solidFill>
                <a:latin typeface="Garamond" pitchFamily="18" charset="0"/>
                <a:cs typeface="Angsana New" pitchFamily="18" charset="-34"/>
              </a:rPr>
              <a:t>Presented by:</a:t>
            </a:r>
          </a:p>
          <a:p>
            <a:pPr>
              <a:lnSpc>
                <a:spcPts val="1020"/>
              </a:lnSpc>
            </a:pPr>
            <a:r>
              <a:rPr lang="en-US" sz="1600" dirty="0" smtClean="0">
                <a:solidFill>
                  <a:schemeClr val="tx2"/>
                </a:solidFill>
                <a:latin typeface="Garamond" pitchFamily="18" charset="0"/>
                <a:cs typeface="Angsana New" pitchFamily="18" charset="-34"/>
              </a:rPr>
              <a:t>Julie Tritt Schell</a:t>
            </a:r>
          </a:p>
          <a:p>
            <a:pPr>
              <a:lnSpc>
                <a:spcPts val="1020"/>
              </a:lnSpc>
            </a:pPr>
            <a:r>
              <a:rPr lang="en-US" sz="1600" dirty="0" smtClean="0">
                <a:solidFill>
                  <a:schemeClr val="tx2"/>
                </a:solidFill>
                <a:latin typeface="Garamond" pitchFamily="18" charset="0"/>
                <a:cs typeface="Angsana New" pitchFamily="18" charset="-34"/>
              </a:rPr>
              <a:t>PA E-rate Coordinator</a:t>
            </a:r>
          </a:p>
          <a:p>
            <a:pPr>
              <a:lnSpc>
                <a:spcPts val="1020"/>
              </a:lnSpc>
            </a:pPr>
            <a:r>
              <a:rPr lang="en-US" sz="1600" dirty="0" smtClean="0">
                <a:solidFill>
                  <a:schemeClr val="tx2"/>
                </a:solidFill>
                <a:latin typeface="Garamond" pitchFamily="18" charset="0"/>
                <a:cs typeface="Angsana New" pitchFamily="18" charset="-34"/>
              </a:rPr>
              <a:t>January 2012</a:t>
            </a:r>
            <a:endParaRPr lang="en-US" sz="1600" dirty="0">
              <a:solidFill>
                <a:schemeClr val="tx2"/>
              </a:solidFill>
              <a:latin typeface="Garamond" pitchFamily="18" charset="0"/>
              <a:cs typeface="Angsana New" pitchFamily="18" charset="-34"/>
            </a:endParaRPr>
          </a:p>
        </p:txBody>
      </p:sp>
      <p:cxnSp>
        <p:nvCxnSpPr>
          <p:cNvPr id="5" name="Straight Connector 4"/>
          <p:cNvCxnSpPr/>
          <p:nvPr/>
        </p:nvCxnSpPr>
        <p:spPr>
          <a:xfrm>
            <a:off x="1066800" y="2362200"/>
            <a:ext cx="6705600" cy="0"/>
          </a:xfrm>
          <a:prstGeom prst="line">
            <a:avLst/>
          </a:prstGeom>
          <a:ln w="2222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71030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Eligible Software</a:t>
            </a:r>
            <a:endParaRPr lang="en-US" dirty="0"/>
          </a:p>
        </p:txBody>
      </p:sp>
      <p:sp>
        <p:nvSpPr>
          <p:cNvPr id="3" name="Content Placeholder 2"/>
          <p:cNvSpPr>
            <a:spLocks noGrp="1"/>
          </p:cNvSpPr>
          <p:nvPr>
            <p:ph idx="1"/>
          </p:nvPr>
        </p:nvSpPr>
        <p:spPr/>
        <p:txBody>
          <a:bodyPr>
            <a:normAutofit/>
          </a:bodyPr>
          <a:lstStyle/>
          <a:p>
            <a:r>
              <a:rPr lang="en-US" sz="2000" dirty="0" smtClean="0"/>
              <a:t>Virtualization software that is a server based, shared product is eligible if used for an eligible server function. Voice mail software</a:t>
            </a:r>
          </a:p>
          <a:p>
            <a:r>
              <a:rPr lang="en-US" sz="2000" dirty="0" smtClean="0"/>
              <a:t>Operating system software</a:t>
            </a:r>
          </a:p>
          <a:p>
            <a:r>
              <a:rPr lang="en-US" sz="2000" dirty="0" smtClean="0"/>
              <a:t>Client Access Licenses for eligible equipment</a:t>
            </a:r>
          </a:p>
          <a:p>
            <a:r>
              <a:rPr lang="en-US" sz="2000" dirty="0" smtClean="0"/>
              <a:t>VOIP licenses</a:t>
            </a:r>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10</a:t>
            </a:fld>
            <a:endParaRPr lang="en-US"/>
          </a:p>
        </p:txBody>
      </p:sp>
    </p:spTree>
    <p:extLst>
      <p:ext uri="{BB962C8B-B14F-4D97-AF65-F5344CB8AC3E}">
        <p14:creationId xmlns:p14="http://schemas.microsoft.com/office/powerpoint/2010/main" val="17185276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Ineligible Software</a:t>
            </a:r>
            <a:endParaRPr lang="en-US" dirty="0"/>
          </a:p>
        </p:txBody>
      </p:sp>
      <p:sp>
        <p:nvSpPr>
          <p:cNvPr id="3" name="Content Placeholder 2"/>
          <p:cNvSpPr>
            <a:spLocks noGrp="1"/>
          </p:cNvSpPr>
          <p:nvPr>
            <p:ph idx="1"/>
          </p:nvPr>
        </p:nvSpPr>
        <p:spPr/>
        <p:txBody>
          <a:bodyPr>
            <a:normAutofit/>
          </a:bodyPr>
          <a:lstStyle/>
          <a:p>
            <a:r>
              <a:rPr lang="en-US" sz="2000" dirty="0" smtClean="0"/>
              <a:t>Security/Utility software, such as anti-virus and anti-spam software</a:t>
            </a:r>
          </a:p>
          <a:p>
            <a:r>
              <a:rPr lang="en-US" sz="2000" dirty="0" smtClean="0"/>
              <a:t>Application software</a:t>
            </a:r>
          </a:p>
          <a:p>
            <a:r>
              <a:rPr lang="en-US" sz="2000" dirty="0" smtClean="0"/>
              <a:t>Network management software</a:t>
            </a:r>
          </a:p>
          <a:p>
            <a:r>
              <a:rPr lang="en-US" sz="2000" dirty="0" smtClean="0"/>
              <a:t>End-user software such as curriculum &amp; productivity software</a:t>
            </a:r>
          </a:p>
          <a:p>
            <a:r>
              <a:rPr lang="en-US" sz="2000" dirty="0" smtClean="0"/>
              <a:t>Filtering software</a:t>
            </a:r>
          </a:p>
          <a:p>
            <a:r>
              <a:rPr lang="en-US" sz="2000" dirty="0" smtClean="0"/>
              <a:t>If such a software product is used for or provides substantial ineligible functionality, such as archiving, applications, network management, a cost allocation to remove the ineligible functionalities is required.</a:t>
            </a:r>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11</a:t>
            </a:fld>
            <a:endParaRPr lang="en-US"/>
          </a:p>
        </p:txBody>
      </p:sp>
    </p:spTree>
    <p:extLst>
      <p:ext uri="{BB962C8B-B14F-4D97-AF65-F5344CB8AC3E}">
        <p14:creationId xmlns:p14="http://schemas.microsoft.com/office/powerpoint/2010/main" val="11236941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Limited Training</a:t>
            </a:r>
            <a:endParaRPr lang="en-US" dirty="0"/>
          </a:p>
        </p:txBody>
      </p:sp>
      <p:sp>
        <p:nvSpPr>
          <p:cNvPr id="3" name="Content Placeholder 2"/>
          <p:cNvSpPr>
            <a:spLocks noGrp="1"/>
          </p:cNvSpPr>
          <p:nvPr>
            <p:ph idx="1"/>
          </p:nvPr>
        </p:nvSpPr>
        <p:spPr/>
        <p:txBody>
          <a:bodyPr>
            <a:normAutofit/>
          </a:bodyPr>
          <a:lstStyle/>
          <a:p>
            <a:r>
              <a:rPr lang="en-US" sz="2000" dirty="0" smtClean="0"/>
              <a:t>On-site </a:t>
            </a:r>
            <a:r>
              <a:rPr lang="en-US" sz="2000" dirty="0"/>
              <a:t>training is eligible as a part of </a:t>
            </a:r>
            <a:r>
              <a:rPr lang="en-US" sz="2000" dirty="0" smtClean="0"/>
              <a:t>installation services </a:t>
            </a:r>
            <a:r>
              <a:rPr lang="en-US" sz="2000" dirty="0"/>
              <a:t>but only if it is basic instruction on the use of </a:t>
            </a:r>
            <a:r>
              <a:rPr lang="en-US" sz="2000" dirty="0" smtClean="0"/>
              <a:t>eligible equipment</a:t>
            </a:r>
            <a:r>
              <a:rPr lang="en-US" sz="2000" dirty="0"/>
              <a:t>, directly associated with equipment </a:t>
            </a:r>
            <a:r>
              <a:rPr lang="en-US" sz="2000" dirty="0" smtClean="0"/>
              <a:t>installation, and </a:t>
            </a:r>
            <a:r>
              <a:rPr lang="en-US" sz="2000" dirty="0"/>
              <a:t>a part of the contract or agreement for the </a:t>
            </a:r>
            <a:r>
              <a:rPr lang="en-US" sz="2000" dirty="0" smtClean="0"/>
              <a:t>equipment</a:t>
            </a:r>
            <a:endParaRPr lang="en-US" sz="2000" dirty="0"/>
          </a:p>
          <a:p>
            <a:r>
              <a:rPr lang="en-US" sz="2000" dirty="0"/>
              <a:t>Training must occur coincidently or within a reasonable </a:t>
            </a:r>
            <a:r>
              <a:rPr lang="en-US" sz="2000" dirty="0" smtClean="0"/>
              <a:t>time after installation</a:t>
            </a:r>
          </a:p>
          <a:p>
            <a:r>
              <a:rPr lang="en-US" sz="2000" dirty="0" smtClean="0"/>
              <a:t>End-user </a:t>
            </a:r>
            <a:r>
              <a:rPr lang="en-US" sz="2000" dirty="0"/>
              <a:t>training, such as training of </a:t>
            </a:r>
            <a:r>
              <a:rPr lang="en-US" sz="2000" dirty="0" smtClean="0"/>
              <a:t>teachers, is not eligible</a:t>
            </a:r>
            <a:endParaRPr lang="en-US" sz="2000"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12</a:t>
            </a:fld>
            <a:endParaRPr lang="en-US"/>
          </a:p>
        </p:txBody>
      </p:sp>
    </p:spTree>
    <p:extLst>
      <p:ext uri="{BB962C8B-B14F-4D97-AF65-F5344CB8AC3E}">
        <p14:creationId xmlns:p14="http://schemas.microsoft.com/office/powerpoint/2010/main" val="21786767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Installation/Configuration</a:t>
            </a:r>
            <a:endParaRPr lang="en-US" dirty="0"/>
          </a:p>
        </p:txBody>
      </p:sp>
      <p:sp>
        <p:nvSpPr>
          <p:cNvPr id="3" name="Content Placeholder 2"/>
          <p:cNvSpPr>
            <a:spLocks noGrp="1"/>
          </p:cNvSpPr>
          <p:nvPr>
            <p:ph idx="1"/>
          </p:nvPr>
        </p:nvSpPr>
        <p:spPr/>
        <p:txBody>
          <a:bodyPr>
            <a:normAutofit/>
          </a:bodyPr>
          <a:lstStyle/>
          <a:p>
            <a:r>
              <a:rPr lang="en-US" sz="2000" dirty="0" smtClean="0"/>
              <a:t>Eligible:  </a:t>
            </a:r>
          </a:p>
          <a:p>
            <a:pPr lvl="1"/>
            <a:r>
              <a:rPr lang="en-US" sz="1800" dirty="0" smtClean="0"/>
              <a:t>Installation, activation, and initial configuration of eligible components are eligible if they are part of a contract or bid for those eligible components</a:t>
            </a:r>
          </a:p>
          <a:p>
            <a:pPr lvl="1"/>
            <a:r>
              <a:rPr lang="en-US" sz="1800" dirty="0" smtClean="0"/>
              <a:t>Such eligible services may include basic design and engineering costs and basic project management costs, if these services are provided as an integral component part coincident with installation</a:t>
            </a:r>
          </a:p>
          <a:p>
            <a:r>
              <a:rPr lang="en-US" sz="2000" dirty="0" smtClean="0"/>
              <a:t>Ineligible:  </a:t>
            </a:r>
          </a:p>
          <a:p>
            <a:pPr lvl="1"/>
            <a:r>
              <a:rPr lang="en-US" sz="1800" dirty="0" smtClean="0"/>
              <a:t>Initial planning to determine the technology and/or components to be deployed</a:t>
            </a:r>
          </a:p>
          <a:p>
            <a:pPr lvl="1"/>
            <a:r>
              <a:rPr lang="en-US" sz="1800" dirty="0" smtClean="0"/>
              <a:t>Network architecture design</a:t>
            </a:r>
          </a:p>
          <a:p>
            <a:pPr lvl="1"/>
            <a:r>
              <a:rPr lang="en-US" sz="1800" dirty="0" smtClean="0"/>
              <a:t>Development of technology plans</a:t>
            </a:r>
          </a:p>
          <a:p>
            <a:pPr lvl="1"/>
            <a:r>
              <a:rPr lang="en-US" sz="1800" dirty="0" smtClean="0"/>
              <a:t>Construction costs, other than incidental charges to restore a facility to pre-installation conditions</a:t>
            </a:r>
          </a:p>
          <a:p>
            <a:endParaRPr lang="en-US"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13</a:t>
            </a:fld>
            <a:endParaRPr lang="en-US"/>
          </a:p>
        </p:txBody>
      </p:sp>
    </p:spTree>
    <p:extLst>
      <p:ext uri="{BB962C8B-B14F-4D97-AF65-F5344CB8AC3E}">
        <p14:creationId xmlns:p14="http://schemas.microsoft.com/office/powerpoint/2010/main" val="36431985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Distance Learning Equip - Eligible</a:t>
            </a:r>
            <a:endParaRPr lang="en-US" dirty="0"/>
          </a:p>
        </p:txBody>
      </p:sp>
      <p:sp>
        <p:nvSpPr>
          <p:cNvPr id="3" name="Content Placeholder 2"/>
          <p:cNvSpPr>
            <a:spLocks noGrp="1"/>
          </p:cNvSpPr>
          <p:nvPr>
            <p:ph idx="1"/>
          </p:nvPr>
        </p:nvSpPr>
        <p:spPr/>
        <p:txBody>
          <a:bodyPr>
            <a:normAutofit/>
          </a:bodyPr>
          <a:lstStyle/>
          <a:p>
            <a:r>
              <a:rPr lang="en-US" sz="2000" dirty="0" smtClean="0"/>
              <a:t>Centralized video equipment necessary to transport information to the individual classrooms or public areas of a library is eligible, including:</a:t>
            </a:r>
          </a:p>
          <a:p>
            <a:pPr lvl="1"/>
            <a:r>
              <a:rPr lang="en-US" sz="1800" dirty="0" smtClean="0"/>
              <a:t>CODEC</a:t>
            </a:r>
          </a:p>
          <a:p>
            <a:pPr lvl="1"/>
            <a:r>
              <a:rPr lang="en-US" sz="1800" dirty="0" smtClean="0"/>
              <a:t>Master Control Unit</a:t>
            </a:r>
          </a:p>
          <a:p>
            <a:pPr lvl="1"/>
            <a:r>
              <a:rPr lang="en-US" sz="1800" dirty="0" smtClean="0"/>
              <a:t>Multipoint Control Unit</a:t>
            </a:r>
          </a:p>
          <a:p>
            <a:pPr lvl="1"/>
            <a:r>
              <a:rPr lang="en-US" sz="1800" dirty="0" smtClean="0"/>
              <a:t>PVBX</a:t>
            </a:r>
          </a:p>
          <a:p>
            <a:pPr lvl="1"/>
            <a:r>
              <a:rPr lang="en-US" sz="1800" dirty="0" smtClean="0"/>
              <a:t>Video Amplifier</a:t>
            </a:r>
          </a:p>
          <a:p>
            <a:pPr lvl="1"/>
            <a:r>
              <a:rPr lang="en-US" sz="1800" dirty="0" smtClean="0"/>
              <a:t>Video Channel Modulator</a:t>
            </a:r>
          </a:p>
          <a:p>
            <a:pPr lvl="1"/>
            <a:r>
              <a:rPr lang="en-US" sz="1800" dirty="0" smtClean="0"/>
              <a:t>Enhanced Multimedia Interface</a:t>
            </a:r>
          </a:p>
          <a:p>
            <a:pPr lvl="1"/>
            <a:r>
              <a:rPr lang="en-US" sz="1800" dirty="0" smtClean="0"/>
              <a:t>Equipment that is used to control the programming, distribution, and selection of video content may be eligible, if used in the transport of information to individual classrooms or public areas of a library</a:t>
            </a:r>
          </a:p>
          <a:p>
            <a:pPr lvl="1"/>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14</a:t>
            </a:fld>
            <a:endParaRPr lang="en-US"/>
          </a:p>
        </p:txBody>
      </p:sp>
    </p:spTree>
    <p:extLst>
      <p:ext uri="{BB962C8B-B14F-4D97-AF65-F5344CB8AC3E}">
        <p14:creationId xmlns:p14="http://schemas.microsoft.com/office/powerpoint/2010/main" val="32450359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Distance Learning Equip - Ineligible</a:t>
            </a:r>
            <a:endParaRPr lang="en-US" dirty="0"/>
          </a:p>
        </p:txBody>
      </p:sp>
      <p:sp>
        <p:nvSpPr>
          <p:cNvPr id="3" name="Content Placeholder 2"/>
          <p:cNvSpPr>
            <a:spLocks noGrp="1"/>
          </p:cNvSpPr>
          <p:nvPr>
            <p:ph idx="1"/>
          </p:nvPr>
        </p:nvSpPr>
        <p:spPr/>
        <p:txBody>
          <a:bodyPr>
            <a:normAutofit/>
          </a:bodyPr>
          <a:lstStyle/>
          <a:p>
            <a:r>
              <a:rPr lang="en-US" sz="2000" dirty="0"/>
              <a:t>End-user video equipment and equipment for </a:t>
            </a:r>
            <a:r>
              <a:rPr lang="en-US" sz="2000" dirty="0" smtClean="0"/>
              <a:t>the creation </a:t>
            </a:r>
            <a:r>
              <a:rPr lang="en-US" sz="2000" dirty="0"/>
              <a:t>of video content is </a:t>
            </a:r>
            <a:r>
              <a:rPr lang="en-US" sz="2000" dirty="0" smtClean="0"/>
              <a:t>NOT eligible </a:t>
            </a:r>
            <a:r>
              <a:rPr lang="en-US" sz="2000" dirty="0"/>
              <a:t>for </a:t>
            </a:r>
            <a:r>
              <a:rPr lang="en-US" sz="2000" dirty="0" smtClean="0"/>
              <a:t>discount, including:  </a:t>
            </a:r>
            <a:endParaRPr lang="en-US" sz="2000" dirty="0"/>
          </a:p>
          <a:p>
            <a:pPr lvl="1"/>
            <a:r>
              <a:rPr lang="en-US" sz="1800" dirty="0" smtClean="0"/>
              <a:t>Video monitors</a:t>
            </a:r>
          </a:p>
          <a:p>
            <a:pPr lvl="1"/>
            <a:r>
              <a:rPr lang="en-US" sz="1800" dirty="0" smtClean="0"/>
              <a:t>Televisions</a:t>
            </a:r>
          </a:p>
          <a:p>
            <a:pPr lvl="1"/>
            <a:r>
              <a:rPr lang="en-US" sz="1800" dirty="0" smtClean="0"/>
              <a:t>Video cameras</a:t>
            </a:r>
          </a:p>
          <a:p>
            <a:pPr lvl="1"/>
            <a:r>
              <a:rPr lang="en-US" sz="1800" dirty="0" smtClean="0"/>
              <a:t>Video </a:t>
            </a:r>
            <a:r>
              <a:rPr lang="en-US" sz="1800" dirty="0"/>
              <a:t>recorders and playback </a:t>
            </a:r>
            <a:r>
              <a:rPr lang="en-US" sz="1800" dirty="0" smtClean="0"/>
              <a:t>devices</a:t>
            </a:r>
          </a:p>
          <a:p>
            <a:pPr lvl="1"/>
            <a:r>
              <a:rPr lang="en-US" sz="1800" dirty="0" smtClean="0"/>
              <a:t>Broadcast </a:t>
            </a:r>
            <a:r>
              <a:rPr lang="en-US" sz="1800" dirty="0"/>
              <a:t>and cable television </a:t>
            </a:r>
            <a:r>
              <a:rPr lang="en-US" sz="1800" dirty="0" smtClean="0"/>
              <a:t>equipment used </a:t>
            </a:r>
            <a:r>
              <a:rPr lang="en-US" sz="1800" dirty="0"/>
              <a:t>for </a:t>
            </a:r>
            <a:r>
              <a:rPr lang="en-US" sz="1800" dirty="0" smtClean="0"/>
              <a:t>the display </a:t>
            </a:r>
            <a:r>
              <a:rPr lang="en-US" sz="1800" dirty="0"/>
              <a:t>or distribution of broadcast and cable </a:t>
            </a:r>
            <a:r>
              <a:rPr lang="en-US" sz="1800" dirty="0" smtClean="0"/>
              <a:t>television signals</a:t>
            </a:r>
            <a:endParaRPr lang="en-US" sz="1800"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15</a:t>
            </a:fld>
            <a:endParaRPr lang="en-US"/>
          </a:p>
        </p:txBody>
      </p:sp>
    </p:spTree>
    <p:extLst>
      <p:ext uri="{BB962C8B-B14F-4D97-AF65-F5344CB8AC3E}">
        <p14:creationId xmlns:p14="http://schemas.microsoft.com/office/powerpoint/2010/main" val="32700307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Maintenance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Considered a recurring service and must be delivered July 1 – June 30</a:t>
            </a:r>
          </a:p>
          <a:p>
            <a:pPr lvl="1"/>
            <a:r>
              <a:rPr lang="en-US" dirty="0" smtClean="0"/>
              <a:t>Does not align with the equipment purchase, but with the funding year</a:t>
            </a:r>
          </a:p>
          <a:p>
            <a:pPr lvl="1"/>
            <a:r>
              <a:rPr lang="en-US" dirty="0" smtClean="0"/>
              <a:t>If you don’t use the funding by June 30 of that funding year, the funding is lost</a:t>
            </a:r>
          </a:p>
          <a:p>
            <a:pPr lvl="1"/>
            <a:r>
              <a:rPr lang="en-US" dirty="0" smtClean="0"/>
              <a:t>2/5 rule does not apply to basic maintenance requests</a:t>
            </a:r>
          </a:p>
          <a:p>
            <a:r>
              <a:rPr lang="en-US" dirty="0" smtClean="0"/>
              <a:t>Beginning with FY 2011, maintenance severely curtained</a:t>
            </a:r>
          </a:p>
          <a:p>
            <a:r>
              <a:rPr lang="en-US" dirty="0" smtClean="0"/>
              <a:t>Eligible:</a:t>
            </a:r>
          </a:p>
          <a:p>
            <a:pPr lvl="1"/>
            <a:r>
              <a:rPr lang="en-US" dirty="0" smtClean="0"/>
              <a:t>Bundled manufacturer warranties up to 3 years</a:t>
            </a:r>
          </a:p>
          <a:p>
            <a:pPr lvl="2"/>
            <a:r>
              <a:rPr lang="en-US" dirty="0" smtClean="0"/>
              <a:t>Cannot have separate price</a:t>
            </a:r>
          </a:p>
          <a:p>
            <a:pPr lvl="1"/>
            <a:r>
              <a:rPr lang="en-US" dirty="0" smtClean="0"/>
              <a:t>Software patches, online tech support</a:t>
            </a:r>
          </a:p>
          <a:p>
            <a:pPr lvl="2"/>
            <a:r>
              <a:rPr lang="en-US" dirty="0" smtClean="0"/>
              <a:t>100% of cost paid</a:t>
            </a:r>
          </a:p>
          <a:p>
            <a:pPr lvl="1"/>
            <a:r>
              <a:rPr lang="en-US" dirty="0" smtClean="0"/>
              <a:t>Break-fix and labor costs</a:t>
            </a:r>
          </a:p>
          <a:p>
            <a:pPr lvl="2"/>
            <a:r>
              <a:rPr lang="en-US" dirty="0" smtClean="0"/>
              <a:t>Only actual labor and replacement costs will be paid</a:t>
            </a:r>
          </a:p>
          <a:p>
            <a:r>
              <a:rPr lang="en-US" dirty="0" smtClean="0"/>
              <a:t>Ineligible:</a:t>
            </a:r>
          </a:p>
          <a:p>
            <a:pPr lvl="1"/>
            <a:r>
              <a:rPr lang="en-US" dirty="0" smtClean="0"/>
              <a:t>Unbundled warranties</a:t>
            </a:r>
          </a:p>
          <a:p>
            <a:pPr lvl="1"/>
            <a:r>
              <a:rPr lang="en-US" dirty="0" smtClean="0"/>
              <a:t>Insurance-type warranties, including Smartnet</a:t>
            </a:r>
          </a:p>
          <a:p>
            <a:pPr lvl="1"/>
            <a:endParaRPr lang="en-US" dirty="0" smtClean="0"/>
          </a:p>
          <a:p>
            <a:pPr lvl="1"/>
            <a:endParaRPr lang="en-US" dirty="0" smtClean="0"/>
          </a:p>
          <a:p>
            <a:pPr lvl="2"/>
            <a:endParaRPr lang="en-US" dirty="0" smtClean="0"/>
          </a:p>
          <a:p>
            <a:pPr lvl="1"/>
            <a:endParaRPr lang="en-US" dirty="0" smtClean="0"/>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16</a:t>
            </a:fld>
            <a:endParaRPr lang="en-US"/>
          </a:p>
        </p:txBody>
      </p:sp>
    </p:spTree>
    <p:extLst>
      <p:ext uri="{BB962C8B-B14F-4D97-AF65-F5344CB8AC3E}">
        <p14:creationId xmlns:p14="http://schemas.microsoft.com/office/powerpoint/2010/main" val="17227346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Maintenance</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992025644"/>
              </p:ext>
            </p:extLst>
          </p:nvPr>
        </p:nvGraphicFramePr>
        <p:xfrm>
          <a:off x="533400" y="1371600"/>
          <a:ext cx="8153400" cy="5202293"/>
        </p:xfrm>
        <a:graphic>
          <a:graphicData uri="http://schemas.openxmlformats.org/drawingml/2006/table">
            <a:tbl>
              <a:tblPr firstRow="1" bandRow="1">
                <a:tableStyleId>{5C22544A-7EE6-4342-B048-85BDC9FD1C3A}</a:tableStyleId>
              </a:tblPr>
              <a:tblGrid>
                <a:gridCol w="2038350"/>
                <a:gridCol w="2038350"/>
                <a:gridCol w="2038350"/>
                <a:gridCol w="2038350"/>
              </a:tblGrid>
              <a:tr h="447413">
                <a:tc>
                  <a:txBody>
                    <a:bodyPr/>
                    <a:lstStyle/>
                    <a:p>
                      <a:pPr algn="ctr"/>
                      <a:r>
                        <a:rPr lang="en-US" sz="1400" dirty="0" smtClean="0"/>
                        <a:t>Service</a:t>
                      </a:r>
                      <a:endParaRPr lang="en-US" sz="1400" dirty="0"/>
                    </a:p>
                  </a:txBody>
                  <a:tcPr/>
                </a:tc>
                <a:tc>
                  <a:txBody>
                    <a:bodyPr/>
                    <a:lstStyle/>
                    <a:p>
                      <a:pPr algn="ctr"/>
                      <a:r>
                        <a:rPr lang="en-US" sz="1400" dirty="0" smtClean="0"/>
                        <a:t>Contract</a:t>
                      </a:r>
                      <a:endParaRPr lang="en-US" sz="1400" dirty="0"/>
                    </a:p>
                  </a:txBody>
                  <a:tcPr/>
                </a:tc>
                <a:tc>
                  <a:txBody>
                    <a:bodyPr/>
                    <a:lstStyle/>
                    <a:p>
                      <a:pPr algn="ctr"/>
                      <a:r>
                        <a:rPr lang="en-US" sz="1400" dirty="0" smtClean="0"/>
                        <a:t>Calculating Request</a:t>
                      </a:r>
                      <a:endParaRPr lang="en-US" sz="1400" dirty="0"/>
                    </a:p>
                  </a:txBody>
                  <a:tcPr/>
                </a:tc>
                <a:tc>
                  <a:txBody>
                    <a:bodyPr/>
                    <a:lstStyle/>
                    <a:p>
                      <a:pPr algn="ctr"/>
                      <a:r>
                        <a:rPr lang="en-US" sz="1400" dirty="0" smtClean="0"/>
                        <a:t>USAC Will Pay...</a:t>
                      </a:r>
                      <a:endParaRPr lang="en-US" sz="1400" dirty="0"/>
                    </a:p>
                  </a:txBody>
                  <a:tcPr/>
                </a:tc>
              </a:tr>
              <a:tr h="469783">
                <a:tc>
                  <a:txBody>
                    <a:bodyPr/>
                    <a:lstStyle/>
                    <a:p>
                      <a:r>
                        <a:rPr lang="en-US" sz="1400" b="1" dirty="0" smtClean="0"/>
                        <a:t>Bundled Warranties</a:t>
                      </a:r>
                      <a:endParaRPr lang="en-US" sz="1400" b="1" dirty="0"/>
                    </a:p>
                  </a:txBody>
                  <a:tcPr/>
                </a:tc>
                <a:tc>
                  <a:txBody>
                    <a:bodyPr/>
                    <a:lstStyle/>
                    <a:p>
                      <a:r>
                        <a:rPr lang="en-US" sz="1400" dirty="0" smtClean="0"/>
                        <a:t>Must be included with</a:t>
                      </a:r>
                      <a:r>
                        <a:rPr lang="en-US" sz="1400" baseline="0" dirty="0" smtClean="0"/>
                        <a:t> cost of service</a:t>
                      </a:r>
                      <a:endParaRPr lang="en-US" sz="1400" dirty="0"/>
                    </a:p>
                  </a:txBody>
                  <a:tcPr/>
                </a:tc>
                <a:tc>
                  <a:txBody>
                    <a:bodyPr/>
                    <a:lstStyle/>
                    <a:p>
                      <a:r>
                        <a:rPr lang="en-US" sz="1400" dirty="0" smtClean="0"/>
                        <a:t>No separate</a:t>
                      </a:r>
                      <a:r>
                        <a:rPr lang="en-US" sz="1400" baseline="0" dirty="0" smtClean="0"/>
                        <a:t> funding request</a:t>
                      </a:r>
                      <a:endParaRPr lang="en-US" sz="1400" dirty="0"/>
                    </a:p>
                  </a:txBody>
                  <a:tcPr/>
                </a:tc>
                <a:tc>
                  <a:txBody>
                    <a:bodyPr/>
                    <a:lstStyle/>
                    <a:p>
                      <a:r>
                        <a:rPr lang="en-US" sz="1400" dirty="0" smtClean="0"/>
                        <a:t>N/A</a:t>
                      </a:r>
                      <a:endParaRPr lang="en-US" sz="1400" dirty="0"/>
                    </a:p>
                  </a:txBody>
                  <a:tcPr/>
                </a:tc>
              </a:tr>
              <a:tr h="2311027">
                <a:tc>
                  <a:txBody>
                    <a:bodyPr/>
                    <a:lstStyle/>
                    <a:p>
                      <a:r>
                        <a:rPr lang="en-US" sz="1400" b="1" dirty="0" smtClean="0"/>
                        <a:t>Break/Fix and Associated</a:t>
                      </a:r>
                      <a:r>
                        <a:rPr lang="en-US" sz="1400" b="1" baseline="0" dirty="0" smtClean="0"/>
                        <a:t> Labor Costs</a:t>
                      </a:r>
                      <a:endParaRPr lang="en-US" sz="1400" b="1" dirty="0"/>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400" dirty="0" smtClean="0"/>
                        <a:t>Contracts must state the eligible components covered, make, model and location. </a:t>
                      </a:r>
                      <a:r>
                        <a:rPr lang="en-US" sz="1400" baseline="0" dirty="0" smtClean="0"/>
                        <a:t>E</a:t>
                      </a:r>
                      <a:r>
                        <a:rPr lang="en-US" sz="1400" dirty="0" smtClean="0"/>
                        <a:t>ligible and ineligible</a:t>
                      </a:r>
                      <a:r>
                        <a:rPr lang="en-US" sz="1400" baseline="0" dirty="0" smtClean="0"/>
                        <a:t> </a:t>
                      </a:r>
                      <a:r>
                        <a:rPr lang="en-US" sz="1400" dirty="0" smtClean="0"/>
                        <a:t>equipment must be listed separately</a:t>
                      </a:r>
                      <a:endParaRPr lang="en-US" sz="1400" dirty="0"/>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400" dirty="0" smtClean="0"/>
                        <a:t>Must be based on an estimated number of maintenance hours per year and/or cost of replacements</a:t>
                      </a:r>
                      <a:r>
                        <a:rPr lang="en-US" sz="1400" baseline="0" dirty="0" smtClean="0"/>
                        <a:t> </a:t>
                      </a:r>
                      <a:r>
                        <a:rPr lang="en-US" sz="1400" dirty="0" smtClean="0"/>
                        <a:t>for eligible equipment, based on current life of equipment and history of needed repairs</a:t>
                      </a:r>
                    </a:p>
                    <a:p>
                      <a:endParaRPr lang="en-US" sz="1400" dirty="0"/>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400" dirty="0" smtClean="0"/>
                        <a:t>USAC will only pay for cost of actual work performed (which includes labor, equipment fix, or if it is beyond repair, equipment replacement). Actual vendor</a:t>
                      </a:r>
                      <a:r>
                        <a:rPr lang="en-US" sz="1400" baseline="0" dirty="0" smtClean="0"/>
                        <a:t> invoices must be submitted  with BEAR or SPI to prove costs incurred</a:t>
                      </a:r>
                      <a:endParaRPr lang="en-US" sz="1400" dirty="0" smtClean="0"/>
                    </a:p>
                    <a:p>
                      <a:endParaRPr lang="en-US" sz="1400" dirty="0"/>
                    </a:p>
                  </a:txBody>
                  <a:tcPr/>
                </a:tc>
              </a:tr>
              <a:tr h="1275127">
                <a:tc>
                  <a:txBody>
                    <a:bodyPr/>
                    <a:lstStyle/>
                    <a:p>
                      <a:r>
                        <a:rPr lang="en-US" sz="1400" b="1" dirty="0" smtClean="0"/>
                        <a:t>Software Upgrades and Patches, Security Upgrades and Patches, and Online and Phone-based Tech Support</a:t>
                      </a:r>
                      <a:endParaRPr lang="en-US" sz="1400" b="1" dirty="0"/>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400" dirty="0" smtClean="0"/>
                        <a:t>Contracts must state the eligible components covered, make,</a:t>
                      </a:r>
                      <a:r>
                        <a:rPr lang="en-US" sz="1400" baseline="0" dirty="0" smtClean="0"/>
                        <a:t> model and location. E</a:t>
                      </a:r>
                      <a:r>
                        <a:rPr lang="en-US" sz="1400" dirty="0" smtClean="0"/>
                        <a:t>ligible and ineligible</a:t>
                      </a:r>
                      <a:r>
                        <a:rPr lang="en-US" sz="1400" baseline="0" dirty="0" smtClean="0"/>
                        <a:t> </a:t>
                      </a:r>
                      <a:r>
                        <a:rPr lang="en-US" sz="1400" dirty="0" smtClean="0"/>
                        <a:t>equipment must be listed separately</a:t>
                      </a:r>
                    </a:p>
                    <a:p>
                      <a:endParaRPr lang="en-US" sz="1400" dirty="0"/>
                    </a:p>
                  </a:txBody>
                  <a:tcPr/>
                </a:tc>
                <a:tc>
                  <a:txBody>
                    <a:bodyPr/>
                    <a:lstStyle/>
                    <a:p>
                      <a:r>
                        <a:rPr lang="en-US" sz="1400" dirty="0" smtClean="0"/>
                        <a:t>Should</a:t>
                      </a:r>
                      <a:r>
                        <a:rPr lang="en-US" sz="1400" baseline="0" dirty="0" smtClean="0"/>
                        <a:t> be based on actual amount of contracted service</a:t>
                      </a:r>
                      <a:endParaRPr lang="en-US" sz="1400" dirty="0"/>
                    </a:p>
                  </a:txBody>
                  <a:tcPr/>
                </a:tc>
                <a:tc>
                  <a:txBody>
                    <a:bodyPr/>
                    <a:lstStyle/>
                    <a:p>
                      <a:r>
                        <a:rPr lang="en-US" sz="1400" dirty="0" smtClean="0"/>
                        <a:t>100% of costs will be paid without demonstration that work was performed</a:t>
                      </a:r>
                      <a:endParaRPr lang="en-US" sz="1400" dirty="0"/>
                    </a:p>
                  </a:txBody>
                  <a:tcPr/>
                </a:tc>
              </a:tr>
            </a:tbl>
          </a:graphicData>
        </a:graphic>
      </p:graphicFrame>
      <p:sp>
        <p:nvSpPr>
          <p:cNvPr id="4" name="Slide Number Placeholder 3"/>
          <p:cNvSpPr>
            <a:spLocks noGrp="1"/>
          </p:cNvSpPr>
          <p:nvPr>
            <p:ph type="sldNum" sz="quarter" idx="12"/>
          </p:nvPr>
        </p:nvSpPr>
        <p:spPr/>
        <p:txBody>
          <a:bodyPr/>
          <a:lstStyle/>
          <a:p>
            <a:fld id="{C238F03A-58E1-4ECA-9024-348A9A81A53D}" type="slidenum">
              <a:rPr lang="en-US" smtClean="0"/>
              <a:pPr/>
              <a:t>17</a:t>
            </a:fld>
            <a:endParaRPr lang="en-US"/>
          </a:p>
        </p:txBody>
      </p:sp>
    </p:spTree>
    <p:extLst>
      <p:ext uri="{BB962C8B-B14F-4D97-AF65-F5344CB8AC3E}">
        <p14:creationId xmlns:p14="http://schemas.microsoft.com/office/powerpoint/2010/main" val="34983652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Allocation</a:t>
            </a:r>
            <a:endParaRPr lang="en-US" dirty="0"/>
          </a:p>
        </p:txBody>
      </p:sp>
      <p:sp>
        <p:nvSpPr>
          <p:cNvPr id="3" name="Content Placeholder 2"/>
          <p:cNvSpPr>
            <a:spLocks noGrp="1"/>
          </p:cNvSpPr>
          <p:nvPr>
            <p:ph idx="1"/>
          </p:nvPr>
        </p:nvSpPr>
        <p:spPr/>
        <p:txBody>
          <a:bodyPr>
            <a:normAutofit/>
          </a:bodyPr>
          <a:lstStyle/>
          <a:p>
            <a:r>
              <a:rPr lang="en-US" sz="2000" dirty="0" smtClean="0"/>
              <a:t>Cost allocation required when:</a:t>
            </a:r>
          </a:p>
          <a:p>
            <a:pPr lvl="1"/>
            <a:r>
              <a:rPr lang="en-US" sz="1800" dirty="0" smtClean="0"/>
              <a:t>Equipment contains an eligible and ineligible component</a:t>
            </a:r>
          </a:p>
          <a:p>
            <a:pPr lvl="2"/>
            <a:r>
              <a:rPr lang="en-US" dirty="0" smtClean="0"/>
              <a:t>Example:  VOIP equipment contains remote access functionality</a:t>
            </a:r>
          </a:p>
          <a:p>
            <a:pPr lvl="1"/>
            <a:r>
              <a:rPr lang="en-US" sz="1800" dirty="0" smtClean="0"/>
              <a:t>Equipment performs an eligible and ineligible service</a:t>
            </a:r>
          </a:p>
          <a:p>
            <a:pPr lvl="2"/>
            <a:r>
              <a:rPr lang="en-US" dirty="0" smtClean="0"/>
              <a:t>Example:  Server performs e-mail and e-mail archiving functions</a:t>
            </a:r>
          </a:p>
          <a:p>
            <a:pPr lvl="1"/>
            <a:r>
              <a:rPr lang="en-US" sz="1800" dirty="0" smtClean="0"/>
              <a:t>Equipment is shared between eligible and ineligible entities</a:t>
            </a:r>
          </a:p>
          <a:p>
            <a:pPr lvl="2"/>
            <a:r>
              <a:rPr lang="en-US" dirty="0" smtClean="0"/>
              <a:t>Example:  Diocese </a:t>
            </a:r>
            <a:r>
              <a:rPr lang="en-US" dirty="0" smtClean="0"/>
              <a:t>VOIP equipment used by Diocese offices and schools</a:t>
            </a:r>
          </a:p>
          <a:p>
            <a:r>
              <a:rPr lang="en-US" sz="2000" dirty="0" smtClean="0"/>
              <a:t>Cost allocation methodology must be based on tangible criteria that provide a realistic result</a:t>
            </a:r>
          </a:p>
          <a:p>
            <a:pPr lvl="1"/>
            <a:r>
              <a:rPr lang="en-US" sz="1800" dirty="0" smtClean="0"/>
              <a:t>Many different ways to perform cost allocation</a:t>
            </a:r>
            <a:endParaRPr lang="en-US" sz="1800"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18</a:t>
            </a:fld>
            <a:endParaRPr lang="en-US"/>
          </a:p>
        </p:txBody>
      </p:sp>
    </p:spTree>
    <p:extLst>
      <p:ext uri="{BB962C8B-B14F-4D97-AF65-F5344CB8AC3E}">
        <p14:creationId xmlns:p14="http://schemas.microsoft.com/office/powerpoint/2010/main" val="20374057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Technology Plan Requirement</a:t>
            </a:r>
            <a:endParaRPr lang="en-US" dirty="0"/>
          </a:p>
        </p:txBody>
      </p:sp>
      <p:sp>
        <p:nvSpPr>
          <p:cNvPr id="3" name="Content Placeholder 2"/>
          <p:cNvSpPr>
            <a:spLocks noGrp="1"/>
          </p:cNvSpPr>
          <p:nvPr>
            <p:ph idx="1"/>
          </p:nvPr>
        </p:nvSpPr>
        <p:spPr/>
        <p:txBody>
          <a:bodyPr>
            <a:normAutofit/>
          </a:bodyPr>
          <a:lstStyle/>
          <a:p>
            <a:r>
              <a:rPr lang="en-US" sz="2000" dirty="0"/>
              <a:t>Technology plan required if </a:t>
            </a:r>
            <a:r>
              <a:rPr lang="en-US" sz="2000" i="1" dirty="0"/>
              <a:t>applying</a:t>
            </a:r>
            <a:r>
              <a:rPr lang="en-US" sz="2000" dirty="0"/>
              <a:t> for P2 funding</a:t>
            </a:r>
          </a:p>
          <a:p>
            <a:r>
              <a:rPr lang="en-US" sz="2000" dirty="0"/>
              <a:t>Must include four SLD technology plan criteria</a:t>
            </a:r>
          </a:p>
          <a:p>
            <a:pPr lvl="1"/>
            <a:r>
              <a:rPr lang="en-US" sz="1800" dirty="0"/>
              <a:t>Goals and Strategies for using technology</a:t>
            </a:r>
          </a:p>
          <a:p>
            <a:pPr lvl="1"/>
            <a:r>
              <a:rPr lang="en-US" sz="1800" dirty="0"/>
              <a:t>Needs </a:t>
            </a:r>
            <a:r>
              <a:rPr lang="en-US" sz="1800" dirty="0" smtClean="0"/>
              <a:t>Assessment</a:t>
            </a:r>
          </a:p>
          <a:p>
            <a:pPr lvl="1"/>
            <a:r>
              <a:rPr lang="en-US" sz="1800" dirty="0"/>
              <a:t>Professional </a:t>
            </a:r>
            <a:r>
              <a:rPr lang="en-US" sz="1800" dirty="0" smtClean="0"/>
              <a:t>Development</a:t>
            </a:r>
          </a:p>
          <a:p>
            <a:pPr lvl="1"/>
            <a:r>
              <a:rPr lang="en-US" sz="1800" dirty="0" smtClean="0"/>
              <a:t>Evaluation	</a:t>
            </a:r>
          </a:p>
          <a:p>
            <a:r>
              <a:rPr lang="en-US" sz="2000" dirty="0"/>
              <a:t>Must align with funding requests and bidding documents</a:t>
            </a:r>
          </a:p>
          <a:p>
            <a:r>
              <a:rPr lang="en-US" sz="2000" dirty="0"/>
              <a:t>Must be “written” before 470 is </a:t>
            </a:r>
            <a:r>
              <a:rPr lang="en-US" sz="2000" dirty="0" smtClean="0"/>
              <a:t>filed</a:t>
            </a:r>
          </a:p>
          <a:p>
            <a:pPr lvl="1"/>
            <a:r>
              <a:rPr lang="en-US" sz="1800" dirty="0"/>
              <a:t>Or, if purchasing from PEPPM, must be written before 471 is submitted</a:t>
            </a:r>
          </a:p>
          <a:p>
            <a:r>
              <a:rPr lang="en-US" sz="2000" dirty="0"/>
              <a:t>Must cover full 12 months of NEXT funding year and must include dates</a:t>
            </a:r>
          </a:p>
          <a:p>
            <a:r>
              <a:rPr lang="en-US" sz="2000" dirty="0" smtClean="0"/>
              <a:t>Cannot be for longer than 3 years</a:t>
            </a:r>
            <a:endParaRPr lang="en-US" sz="2000" dirty="0"/>
          </a:p>
          <a:p>
            <a:endParaRPr lang="en-US" dirty="0" smtClean="0"/>
          </a:p>
          <a:p>
            <a:endParaRPr lang="en-US" dirty="0" smtClean="0"/>
          </a:p>
          <a:p>
            <a:pPr lvl="1"/>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19</a:t>
            </a:fld>
            <a:endParaRPr lang="en-US"/>
          </a:p>
        </p:txBody>
      </p:sp>
    </p:spTree>
    <p:extLst>
      <p:ext uri="{BB962C8B-B14F-4D97-AF65-F5344CB8AC3E}">
        <p14:creationId xmlns:p14="http://schemas.microsoft.com/office/powerpoint/2010/main" val="32216136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Agenda</a:t>
            </a:r>
            <a:endParaRPr lang="en-US" dirty="0"/>
          </a:p>
        </p:txBody>
      </p:sp>
      <p:sp>
        <p:nvSpPr>
          <p:cNvPr id="5" name="Content Placeholder 4"/>
          <p:cNvSpPr>
            <a:spLocks noGrp="1"/>
          </p:cNvSpPr>
          <p:nvPr>
            <p:ph idx="1"/>
          </p:nvPr>
        </p:nvSpPr>
        <p:spPr/>
        <p:txBody>
          <a:bodyPr>
            <a:normAutofit fontScale="92500" lnSpcReduction="10000"/>
          </a:bodyPr>
          <a:lstStyle/>
          <a:p>
            <a:pPr lvl="0"/>
            <a:r>
              <a:rPr lang="en-US" sz="2200" dirty="0" smtClean="0"/>
              <a:t>What is Priority 2 Funding? </a:t>
            </a:r>
          </a:p>
          <a:p>
            <a:pPr lvl="0"/>
            <a:r>
              <a:rPr lang="en-US" sz="2200" dirty="0" smtClean="0"/>
              <a:t>Eligible/Ineligible Locations</a:t>
            </a:r>
          </a:p>
          <a:p>
            <a:pPr lvl="0"/>
            <a:r>
              <a:rPr lang="en-US" sz="2200" dirty="0" smtClean="0"/>
              <a:t>What Equipment/Services are Eligible/Not Eligible</a:t>
            </a:r>
          </a:p>
          <a:p>
            <a:pPr lvl="0"/>
            <a:r>
              <a:rPr lang="en-US" sz="2200" dirty="0" smtClean="0"/>
              <a:t>Basic Maintenance</a:t>
            </a:r>
          </a:p>
          <a:p>
            <a:r>
              <a:rPr lang="en-US" sz="2200" dirty="0" smtClean="0"/>
              <a:t>Cost Allocation</a:t>
            </a:r>
          </a:p>
          <a:p>
            <a:r>
              <a:rPr lang="en-US" sz="2200" dirty="0" smtClean="0"/>
              <a:t>Technology Plan Requirement</a:t>
            </a:r>
          </a:p>
          <a:p>
            <a:pPr lvl="0"/>
            <a:r>
              <a:rPr lang="en-US" sz="2200" dirty="0" smtClean="0"/>
              <a:t>2/5 Rule</a:t>
            </a:r>
          </a:p>
          <a:p>
            <a:pPr lvl="0"/>
            <a:r>
              <a:rPr lang="en-US" sz="2200" dirty="0" smtClean="0"/>
              <a:t>State Master Contracts and Guidelines</a:t>
            </a:r>
          </a:p>
          <a:p>
            <a:pPr lvl="0"/>
            <a:r>
              <a:rPr lang="en-US" sz="2200" dirty="0" smtClean="0"/>
              <a:t>Service Substitutions</a:t>
            </a:r>
          </a:p>
          <a:p>
            <a:r>
              <a:rPr lang="en-US" sz="2200" dirty="0" smtClean="0"/>
              <a:t>Equipment Transfer and Disposal Rules</a:t>
            </a:r>
          </a:p>
          <a:p>
            <a:r>
              <a:rPr lang="en-US" sz="2200" dirty="0" smtClean="0"/>
              <a:t>Deadlines and Invoicing</a:t>
            </a:r>
          </a:p>
          <a:p>
            <a:r>
              <a:rPr lang="en-US" sz="2200" dirty="0" smtClean="0"/>
              <a:t>Maximizing Discounts</a:t>
            </a:r>
          </a:p>
          <a:p>
            <a:r>
              <a:rPr lang="en-US" sz="2200" dirty="0" smtClean="0"/>
              <a:t>Most Common Mistakes</a:t>
            </a:r>
          </a:p>
          <a:p>
            <a:pPr lvl="0"/>
            <a:endParaRPr lang="en-US" dirty="0" smtClean="0"/>
          </a:p>
          <a:p>
            <a:pPr lvl="0"/>
            <a:endParaRPr lang="en-US" dirty="0"/>
          </a:p>
          <a:p>
            <a:endParaRPr lang="en-US" dirty="0"/>
          </a:p>
        </p:txBody>
      </p:sp>
      <p:sp>
        <p:nvSpPr>
          <p:cNvPr id="2" name="Slide Number Placeholder 1"/>
          <p:cNvSpPr>
            <a:spLocks noGrp="1"/>
          </p:cNvSpPr>
          <p:nvPr>
            <p:ph type="sldNum" sz="quarter" idx="12"/>
          </p:nvPr>
        </p:nvSpPr>
        <p:spPr/>
        <p:txBody>
          <a:bodyPr/>
          <a:lstStyle/>
          <a:p>
            <a:fld id="{C238F03A-58E1-4ECA-9024-348A9A81A53D}" type="slidenum">
              <a:rPr lang="en-US" smtClean="0"/>
              <a:pPr/>
              <a:t>2</a:t>
            </a:fld>
            <a:endParaRPr lang="en-US"/>
          </a:p>
        </p:txBody>
      </p:sp>
    </p:spTree>
    <p:extLst>
      <p:ext uri="{BB962C8B-B14F-4D97-AF65-F5344CB8AC3E}">
        <p14:creationId xmlns:p14="http://schemas.microsoft.com/office/powerpoint/2010/main" val="24651797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Technology Plan Approvals	</a:t>
            </a:r>
            <a:endParaRPr lang="en-US" dirty="0"/>
          </a:p>
        </p:txBody>
      </p:sp>
      <p:sp>
        <p:nvSpPr>
          <p:cNvPr id="3" name="Content Placeholder 2"/>
          <p:cNvSpPr>
            <a:spLocks noGrp="1"/>
          </p:cNvSpPr>
          <p:nvPr>
            <p:ph idx="1"/>
          </p:nvPr>
        </p:nvSpPr>
        <p:spPr/>
        <p:txBody>
          <a:bodyPr>
            <a:normAutofit/>
          </a:bodyPr>
          <a:lstStyle/>
          <a:p>
            <a:r>
              <a:rPr lang="en-US" sz="2000" dirty="0" smtClean="0"/>
              <a:t>Must be approved by USAC ‘certified’ approver</a:t>
            </a:r>
          </a:p>
          <a:p>
            <a:r>
              <a:rPr lang="en-US" sz="2000" dirty="0" smtClean="0"/>
              <a:t>Public schools – PDE approves</a:t>
            </a:r>
          </a:p>
          <a:p>
            <a:pPr lvl="1"/>
            <a:r>
              <a:rPr lang="en-US" sz="1800" dirty="0" smtClean="0"/>
              <a:t>PDE requires submission by Sept. 30 for plans expiring June 30, 2012</a:t>
            </a:r>
          </a:p>
          <a:p>
            <a:pPr lvl="2"/>
            <a:r>
              <a:rPr lang="en-US" dirty="0" smtClean="0"/>
              <a:t>Submissions still being accepted</a:t>
            </a:r>
          </a:p>
          <a:p>
            <a:r>
              <a:rPr lang="en-US" sz="2000" dirty="0" smtClean="0"/>
              <a:t>Nonpublic schools – Various entities approve</a:t>
            </a:r>
          </a:p>
          <a:p>
            <a:pPr lvl="1"/>
            <a:r>
              <a:rPr lang="en-US" sz="1800" dirty="0" smtClean="0"/>
              <a:t>List on SLD website</a:t>
            </a:r>
          </a:p>
          <a:p>
            <a:pPr lvl="1"/>
            <a:r>
              <a:rPr lang="en-US" sz="1800" dirty="0" smtClean="0"/>
              <a:t>CAIU 15 will approve if no organization on the SLD list represents your entity</a:t>
            </a:r>
          </a:p>
          <a:p>
            <a:r>
              <a:rPr lang="en-US" sz="2000" dirty="0" smtClean="0"/>
              <a:t>Libraries – Commonwealth Libraries approves</a:t>
            </a:r>
            <a:endParaRPr lang="en-US" sz="2000"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20</a:t>
            </a:fld>
            <a:endParaRPr lang="en-US"/>
          </a:p>
        </p:txBody>
      </p:sp>
    </p:spTree>
    <p:extLst>
      <p:ext uri="{BB962C8B-B14F-4D97-AF65-F5344CB8AC3E}">
        <p14:creationId xmlns:p14="http://schemas.microsoft.com/office/powerpoint/2010/main" val="30752416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When Posting a Form 470...</a:t>
            </a:r>
            <a:endParaRPr lang="en-US" dirty="0"/>
          </a:p>
        </p:txBody>
      </p:sp>
      <p:sp>
        <p:nvSpPr>
          <p:cNvPr id="3" name="Content Placeholder 2"/>
          <p:cNvSpPr>
            <a:spLocks noGrp="1"/>
          </p:cNvSpPr>
          <p:nvPr>
            <p:ph idx="1"/>
          </p:nvPr>
        </p:nvSpPr>
        <p:spPr/>
        <p:txBody>
          <a:bodyPr>
            <a:normAutofit/>
          </a:bodyPr>
          <a:lstStyle/>
          <a:p>
            <a:r>
              <a:rPr lang="en-US" sz="2000" dirty="0" smtClean="0"/>
              <a:t>Be sure to be specific about the equipment and services you want</a:t>
            </a:r>
          </a:p>
          <a:p>
            <a:r>
              <a:rPr lang="en-US" sz="2000" dirty="0" smtClean="0"/>
              <a:t>Beginning with FY 2013, applicants will be required to be vendor neutral or request equivalent product bids</a:t>
            </a:r>
          </a:p>
          <a:p>
            <a:pPr lvl="1"/>
            <a:r>
              <a:rPr lang="en-US" sz="1800" dirty="0" smtClean="0"/>
              <a:t>For example, Cisco 4500 switch or equivalent</a:t>
            </a:r>
            <a:endParaRPr lang="en-US" sz="1800"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21</a:t>
            </a:fld>
            <a:endParaRPr lang="en-US"/>
          </a:p>
        </p:txBody>
      </p:sp>
    </p:spTree>
    <p:extLst>
      <p:ext uri="{BB962C8B-B14F-4D97-AF65-F5344CB8AC3E}">
        <p14:creationId xmlns:p14="http://schemas.microsoft.com/office/powerpoint/2010/main" val="6619296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2/5 Rule</a:t>
            </a:r>
            <a:endParaRPr lang="en-US" dirty="0"/>
          </a:p>
        </p:txBody>
      </p:sp>
      <p:sp>
        <p:nvSpPr>
          <p:cNvPr id="3" name="Content Placeholder 2"/>
          <p:cNvSpPr>
            <a:spLocks noGrp="1"/>
          </p:cNvSpPr>
          <p:nvPr>
            <p:ph idx="1"/>
          </p:nvPr>
        </p:nvSpPr>
        <p:spPr/>
        <p:txBody>
          <a:bodyPr/>
          <a:lstStyle/>
          <a:p>
            <a:r>
              <a:rPr lang="en-US" sz="2000" dirty="0" smtClean="0"/>
              <a:t>A school or library entity may only receive discounts 2 out of every 5 years (on a rolling basis) for internal connections</a:t>
            </a:r>
          </a:p>
          <a:p>
            <a:pPr lvl="1"/>
            <a:r>
              <a:rPr lang="en-US" sz="1800" dirty="0" smtClean="0"/>
              <a:t>Doesn’t include basic maintenance</a:t>
            </a:r>
          </a:p>
          <a:p>
            <a:pPr lvl="1"/>
            <a:r>
              <a:rPr lang="en-US" sz="1800" dirty="0" smtClean="0"/>
              <a:t>2 years also known as ‘strikes</a:t>
            </a:r>
            <a:r>
              <a:rPr lang="en-US" dirty="0" smtClean="0"/>
              <a:t>’</a:t>
            </a:r>
          </a:p>
          <a:p>
            <a:r>
              <a:rPr lang="en-US" sz="2000" dirty="0" smtClean="0"/>
              <a:t>Applies at the building level, not district level</a:t>
            </a:r>
          </a:p>
          <a:p>
            <a:r>
              <a:rPr lang="en-US" sz="2000" dirty="0" smtClean="0"/>
              <a:t>If central equipment is purchased for network hub, each building receiving benefit of that equipment receives a strike</a:t>
            </a:r>
          </a:p>
          <a:p>
            <a:pPr lvl="1"/>
            <a:r>
              <a:rPr lang="en-US" sz="1800" dirty="0" smtClean="0"/>
              <a:t>Example:  If server is placed in data center and serves entire district, then all schools would receive a strike that year</a:t>
            </a:r>
          </a:p>
          <a:p>
            <a:pPr lvl="1"/>
            <a:r>
              <a:rPr lang="en-US" sz="1800" dirty="0" smtClean="0"/>
              <a:t>Plan accordingly to maximize discounts</a:t>
            </a:r>
            <a:endParaRPr lang="en-US" sz="1800"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22</a:t>
            </a:fld>
            <a:endParaRPr lang="en-US"/>
          </a:p>
        </p:txBody>
      </p:sp>
      <p:pic>
        <p:nvPicPr>
          <p:cNvPr id="5" name="Picture 2" descr="C:\Users\Julie\AppData\Local\Microsoft\Windows\Temporary Internet Files\Content.IE5\258LA7VA\MC90030145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00800" y="4876800"/>
            <a:ext cx="2048275" cy="1390495"/>
          </a:xfrm>
          <a:prstGeom prst="rect">
            <a:avLst/>
          </a:prstGeom>
          <a:noFill/>
          <a:scene3d>
            <a:camera prst="orthographicFront">
              <a:rot lat="0" lon="10800000" rev="0"/>
            </a:camera>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20305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2/5 Rule</a:t>
            </a:r>
            <a:endParaRPr lang="en-US" dirty="0"/>
          </a:p>
        </p:txBody>
      </p:sp>
      <p:sp>
        <p:nvSpPr>
          <p:cNvPr id="3" name="Content Placeholder 2"/>
          <p:cNvSpPr>
            <a:spLocks noGrp="1"/>
          </p:cNvSpPr>
          <p:nvPr>
            <p:ph idx="1"/>
          </p:nvPr>
        </p:nvSpPr>
        <p:spPr/>
        <p:txBody>
          <a:bodyPr/>
          <a:lstStyle/>
          <a:p>
            <a:r>
              <a:rPr lang="en-US" sz="2000" dirty="0" smtClean="0"/>
              <a:t>A ‘strike’ is incurred when funding is committed, not when a 471 application or invoice is submitted</a:t>
            </a:r>
          </a:p>
          <a:p>
            <a:pPr lvl="1"/>
            <a:r>
              <a:rPr lang="en-US" sz="1800" dirty="0" smtClean="0"/>
              <a:t>An applicant may cancel an FRN to get a strike (year) back, but not after funding has been disbursed</a:t>
            </a:r>
          </a:p>
          <a:p>
            <a:pPr lvl="1"/>
            <a:r>
              <a:rPr lang="en-US" sz="1800" dirty="0" smtClean="0"/>
              <a:t>An applicant also can cancel funding at the building level to get a strike back</a:t>
            </a:r>
          </a:p>
          <a:p>
            <a:pPr lvl="2"/>
            <a:r>
              <a:rPr lang="en-US" dirty="0" smtClean="0"/>
              <a:t>Refer to </a:t>
            </a:r>
            <a:r>
              <a:rPr lang="en-US" u="sng" dirty="0">
                <a:hlinkClick r:id="rId2"/>
              </a:rPr>
              <a:t>http://</a:t>
            </a:r>
            <a:r>
              <a:rPr lang="en-US" u="sng" dirty="0" smtClean="0">
                <a:hlinkClick r:id="rId2"/>
              </a:rPr>
              <a:t>www.usac.org/sl/tools/news-briefs/preview.aspx?id=79&amp;WT.mc_id=sl-newsbrief-20070420</a:t>
            </a:r>
            <a:r>
              <a:rPr lang="en-US" dirty="0"/>
              <a:t> </a:t>
            </a:r>
            <a:r>
              <a:rPr lang="en-US" dirty="0" smtClean="0"/>
              <a:t>for instructions</a:t>
            </a:r>
          </a:p>
          <a:p>
            <a:r>
              <a:rPr lang="en-US" sz="2000" dirty="0" smtClean="0"/>
              <a:t>Hint:  Don’t use a strike for a $300 piece of equipment</a:t>
            </a:r>
          </a:p>
          <a:p>
            <a:r>
              <a:rPr lang="en-US" sz="2000" dirty="0" smtClean="0"/>
              <a:t>USAC’s 2/5 Tool can help keep track of schools’ strikes:</a:t>
            </a:r>
          </a:p>
          <a:p>
            <a:pPr marL="0" indent="0">
              <a:buNone/>
            </a:pPr>
            <a:r>
              <a:rPr lang="en-US" sz="2000" dirty="0">
                <a:hlinkClick r:id="rId3"/>
              </a:rPr>
              <a:t>http://www.usac.org/sl/tools/search-tools/two-in-five-tool.aspx</a:t>
            </a:r>
            <a:endParaRPr lang="en-US" sz="2000" dirty="0"/>
          </a:p>
          <a:p>
            <a:pPr marL="0" indent="0">
              <a:buNone/>
            </a:pPr>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23</a:t>
            </a:fld>
            <a:endParaRPr lang="en-US"/>
          </a:p>
        </p:txBody>
      </p:sp>
    </p:spTree>
    <p:extLst>
      <p:ext uri="{BB962C8B-B14F-4D97-AF65-F5344CB8AC3E}">
        <p14:creationId xmlns:p14="http://schemas.microsoft.com/office/powerpoint/2010/main" val="14542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Using State Master Contracts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Applicants may use a State Master Contract (SMC) without posting their own Form 470 to purchase E-rate eligible equipment, as long as that SMC was competitively bid using an E-rate Form 470 and otherwise complied with all E-rate competitive bidding rules</a:t>
            </a:r>
          </a:p>
          <a:p>
            <a:r>
              <a:rPr lang="en-US" dirty="0" smtClean="0"/>
              <a:t>The DGS Co-Stars Contract does not award contracts to vendors based on price as the most heavily weighted factor and therefore is not E-rate eligible</a:t>
            </a:r>
          </a:p>
          <a:p>
            <a:pPr lvl="1"/>
            <a:r>
              <a:rPr lang="en-US" dirty="0" smtClean="0"/>
              <a:t>Schools and libraries may post their own Form 470s and use the Co-Stars Contract as a bid response</a:t>
            </a:r>
          </a:p>
          <a:p>
            <a:pPr lvl="1"/>
            <a:r>
              <a:rPr lang="en-US" dirty="0" smtClean="0"/>
              <a:t>In this situation, a signed contract would be required before the 471 is submitted</a:t>
            </a:r>
          </a:p>
          <a:p>
            <a:r>
              <a:rPr lang="en-US" dirty="0" smtClean="0"/>
              <a:t>The State PEPPM Contract, administered by IU 16, has complied with the Form 470 and E-rate bidding requirements</a:t>
            </a:r>
          </a:p>
          <a:p>
            <a:pPr lvl="1"/>
            <a:r>
              <a:rPr lang="en-US" dirty="0" smtClean="0"/>
              <a:t>Therefore, schools and libraries may skip local 470 posting and purchase directly from PEPPM for P2 equipment and services</a:t>
            </a:r>
          </a:p>
          <a:p>
            <a:pPr lvl="1"/>
            <a:r>
              <a:rPr lang="en-US" dirty="0" smtClean="0"/>
              <a:t>No separate contract is required because the PEPPM contract is considered the contract (but vendor price quote is required)</a:t>
            </a:r>
          </a:p>
          <a:p>
            <a:pPr marL="457200" lvl="1" indent="0">
              <a:buNone/>
            </a:pPr>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24</a:t>
            </a:fld>
            <a:endParaRPr lang="en-US"/>
          </a:p>
        </p:txBody>
      </p:sp>
    </p:spTree>
    <p:extLst>
      <p:ext uri="{BB962C8B-B14F-4D97-AF65-F5344CB8AC3E}">
        <p14:creationId xmlns:p14="http://schemas.microsoft.com/office/powerpoint/2010/main" val="32526996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82000" cy="1054100"/>
          </a:xfrm>
        </p:spPr>
        <p:txBody>
          <a:bodyPr>
            <a:normAutofit/>
          </a:bodyPr>
          <a:lstStyle/>
          <a:p>
            <a:pPr fontAlgn="auto">
              <a:spcAft>
                <a:spcPts val="0"/>
              </a:spcAft>
              <a:defRPr/>
            </a:pPr>
            <a:r>
              <a:rPr lang="en-US" sz="4000" dirty="0" smtClean="0"/>
              <a:t>Using PEPPM for P2 Purchases</a:t>
            </a:r>
            <a:endParaRPr lang="en-US" sz="4000" dirty="0"/>
          </a:p>
        </p:txBody>
      </p:sp>
      <p:sp>
        <p:nvSpPr>
          <p:cNvPr id="3" name="Content Placeholder 2"/>
          <p:cNvSpPr>
            <a:spLocks noGrp="1"/>
          </p:cNvSpPr>
          <p:nvPr>
            <p:ph idx="1"/>
          </p:nvPr>
        </p:nvSpPr>
        <p:spPr>
          <a:xfrm>
            <a:off x="228600" y="1524000"/>
            <a:ext cx="8458200" cy="5029200"/>
          </a:xfrm>
        </p:spPr>
        <p:txBody>
          <a:bodyPr>
            <a:normAutofit fontScale="92500" lnSpcReduction="20000"/>
          </a:bodyPr>
          <a:lstStyle/>
          <a:p>
            <a:pPr marL="274320" fontAlgn="auto">
              <a:spcAft>
                <a:spcPts val="0"/>
              </a:spcAft>
              <a:defRPr/>
            </a:pPr>
            <a:r>
              <a:rPr lang="en-US" sz="2600" dirty="0" smtClean="0"/>
              <a:t>Instructions:</a:t>
            </a:r>
          </a:p>
          <a:p>
            <a:pPr marL="674370" lvl="1">
              <a:defRPr/>
            </a:pPr>
            <a:r>
              <a:rPr lang="en-US" sz="2200" dirty="0" smtClean="0"/>
              <a:t>Obtain written quote from PEPPM vendor(s) for products/services needed</a:t>
            </a:r>
          </a:p>
          <a:p>
            <a:pPr marL="1074420" lvl="2">
              <a:defRPr/>
            </a:pPr>
            <a:r>
              <a:rPr lang="en-US" sz="2200" dirty="0" smtClean="0"/>
              <a:t>Quote must be dated before Form 471 is submitted</a:t>
            </a:r>
          </a:p>
          <a:p>
            <a:pPr marL="1074420" lvl="2">
              <a:defRPr/>
            </a:pPr>
            <a:r>
              <a:rPr lang="en-US" sz="2200" dirty="0" smtClean="0"/>
              <a:t>Quote must be on vendor letterhead</a:t>
            </a:r>
          </a:p>
          <a:p>
            <a:pPr marL="1074420" lvl="2">
              <a:defRPr/>
            </a:pPr>
            <a:r>
              <a:rPr lang="en-US" sz="2200" dirty="0" smtClean="0"/>
              <a:t>Quote must identify equipment/services by building</a:t>
            </a:r>
          </a:p>
          <a:p>
            <a:pPr marL="674370" lvl="1">
              <a:defRPr/>
            </a:pPr>
            <a:r>
              <a:rPr lang="en-US" sz="2200" dirty="0" smtClean="0"/>
              <a:t>Use vendor quote as basis for funding request and Item 21 attachment on Form 471</a:t>
            </a:r>
          </a:p>
          <a:p>
            <a:pPr marL="1074420" lvl="2">
              <a:defRPr/>
            </a:pPr>
            <a:r>
              <a:rPr lang="en-US" sz="1800" dirty="0" smtClean="0"/>
              <a:t>E-mail with details of which Form 470 number/contract signing dates should be used is sent to PA E-rate listserve each January</a:t>
            </a:r>
          </a:p>
          <a:p>
            <a:pPr marL="674370" lvl="1">
              <a:defRPr/>
            </a:pPr>
            <a:r>
              <a:rPr lang="en-US" sz="2200" dirty="0" smtClean="0"/>
              <a:t>If purchase IS contingent upon E-rate:</a:t>
            </a:r>
          </a:p>
          <a:p>
            <a:pPr marL="1074420" lvl="2">
              <a:defRPr/>
            </a:pPr>
            <a:r>
              <a:rPr lang="en-US" dirty="0" smtClean="0"/>
              <a:t>After FCDL is issued, school should issue a purchase order to the vendor</a:t>
            </a:r>
          </a:p>
          <a:p>
            <a:pPr marL="1074420" lvl="2">
              <a:defRPr/>
            </a:pPr>
            <a:r>
              <a:rPr lang="en-US" sz="1800" dirty="0" smtClean="0"/>
              <a:t>P.O. may be for full price or non-discounted price</a:t>
            </a:r>
          </a:p>
          <a:p>
            <a:pPr marL="674370" lvl="1">
              <a:defRPr/>
            </a:pPr>
            <a:r>
              <a:rPr lang="en-US" sz="2000" dirty="0" smtClean="0"/>
              <a:t>If purchase is NOT contingent upon E-rate:</a:t>
            </a:r>
          </a:p>
          <a:p>
            <a:pPr marL="1074420" lvl="2">
              <a:defRPr/>
            </a:pPr>
            <a:r>
              <a:rPr lang="en-US" dirty="0" smtClean="0"/>
              <a:t>School may issue P.O. to vendor anytime on or after July 1, 2012 to purchase equipment</a:t>
            </a:r>
          </a:p>
          <a:p>
            <a:pPr marL="1074420" lvl="2">
              <a:defRPr/>
            </a:pPr>
            <a:r>
              <a:rPr lang="en-US" sz="1800" dirty="0" smtClean="0"/>
              <a:t>P.O. </a:t>
            </a:r>
            <a:r>
              <a:rPr lang="en-US" dirty="0" smtClean="0"/>
              <a:t>should be for full price if E-rate funding has not yet been awarded</a:t>
            </a:r>
          </a:p>
          <a:p>
            <a:pPr marL="1531620" lvl="3">
              <a:defRPr/>
            </a:pPr>
            <a:r>
              <a:rPr lang="en-US" sz="1600" dirty="0" smtClean="0"/>
              <a:t>School will then submit a Form 472 BEAR to collect E-rate funding after FCDL arrives</a:t>
            </a:r>
          </a:p>
          <a:p>
            <a:pPr marL="274320" fontAlgn="auto">
              <a:spcAft>
                <a:spcPts val="0"/>
              </a:spcAft>
              <a:defRPr/>
            </a:pPr>
            <a:endParaRPr lang="en-US" dirty="0"/>
          </a:p>
        </p:txBody>
      </p:sp>
      <p:sp>
        <p:nvSpPr>
          <p:cNvPr id="13005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norm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797F0429-283A-4334-9578-E317D3E5F49B}" type="slidenum">
              <a:rPr lang="en-US">
                <a:solidFill>
                  <a:schemeClr val="tx2"/>
                </a:solidFill>
              </a:rPr>
              <a:pPr eaLnBrk="1" hangingPunct="1"/>
              <a:t>25</a:t>
            </a:fld>
            <a:endParaRPr lang="en-US">
              <a:solidFill>
                <a:schemeClr val="tx2"/>
              </a:solidFill>
            </a:endParaRPr>
          </a:p>
        </p:txBody>
      </p:sp>
    </p:spTree>
    <p:extLst>
      <p:ext uri="{BB962C8B-B14F-4D97-AF65-F5344CB8AC3E}">
        <p14:creationId xmlns:p14="http://schemas.microsoft.com/office/powerpoint/2010/main" val="8013040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Substitutions</a:t>
            </a:r>
            <a:endParaRPr lang="en-US" dirty="0"/>
          </a:p>
        </p:txBody>
      </p:sp>
      <p:sp>
        <p:nvSpPr>
          <p:cNvPr id="3" name="Content Placeholder 2"/>
          <p:cNvSpPr>
            <a:spLocks noGrp="1"/>
          </p:cNvSpPr>
          <p:nvPr>
            <p:ph idx="1"/>
          </p:nvPr>
        </p:nvSpPr>
        <p:spPr>
          <a:xfrm>
            <a:off x="457200" y="1524000"/>
            <a:ext cx="8229600" cy="4602163"/>
          </a:xfrm>
        </p:spPr>
        <p:txBody>
          <a:bodyPr>
            <a:normAutofit fontScale="77500" lnSpcReduction="20000"/>
          </a:bodyPr>
          <a:lstStyle/>
          <a:p>
            <a:r>
              <a:rPr lang="en-US" sz="2600" dirty="0" smtClean="0"/>
              <a:t>Service substitutions </a:t>
            </a:r>
            <a:r>
              <a:rPr lang="en-US" sz="2600" dirty="0"/>
              <a:t>required when a change is made to any piece of equipment that was listed on your Item 21 attachments and </a:t>
            </a:r>
            <a:r>
              <a:rPr lang="en-US" sz="2600" dirty="0" smtClean="0"/>
              <a:t>approved</a:t>
            </a:r>
          </a:p>
          <a:p>
            <a:r>
              <a:rPr lang="en-US" sz="2600" dirty="0" smtClean="0"/>
              <a:t>Substitutions </a:t>
            </a:r>
            <a:r>
              <a:rPr lang="en-US" sz="2600" dirty="0"/>
              <a:t>can only be requested after FCDL </a:t>
            </a:r>
            <a:r>
              <a:rPr lang="en-US" sz="2600" dirty="0" smtClean="0"/>
              <a:t>issued</a:t>
            </a:r>
          </a:p>
          <a:p>
            <a:r>
              <a:rPr lang="en-US" sz="2600" dirty="0" smtClean="0"/>
              <a:t>Must </a:t>
            </a:r>
            <a:r>
              <a:rPr lang="en-US" sz="2600" dirty="0"/>
              <a:t>meet these conditions:  </a:t>
            </a:r>
            <a:endParaRPr lang="en-US" sz="2600" dirty="0" smtClean="0"/>
          </a:p>
          <a:p>
            <a:pPr lvl="1"/>
            <a:r>
              <a:rPr lang="en-US" sz="1800" dirty="0" smtClean="0"/>
              <a:t>Services </a:t>
            </a:r>
            <a:r>
              <a:rPr lang="en-US" sz="1800" dirty="0"/>
              <a:t>or products have the same functionality as the services or products contained in the original proposal.   For example, these service substitution requests meet the requirement for same functionality:</a:t>
            </a:r>
          </a:p>
          <a:p>
            <a:pPr lvl="2"/>
            <a:r>
              <a:rPr lang="en-US" dirty="0"/>
              <a:t>A network switch for a network router (Function: "data distribution")</a:t>
            </a:r>
          </a:p>
          <a:p>
            <a:pPr lvl="2"/>
            <a:r>
              <a:rPr lang="en-US" dirty="0"/>
              <a:t>A UPS for a tape backup (Function: "data protection")</a:t>
            </a:r>
          </a:p>
          <a:p>
            <a:pPr lvl="2"/>
            <a:r>
              <a:rPr lang="en-US" dirty="0"/>
              <a:t>A telephone key system for a telephone PBX (Function: "telephony</a:t>
            </a:r>
            <a:r>
              <a:rPr lang="en-US" dirty="0" smtClean="0"/>
              <a:t>")</a:t>
            </a:r>
          </a:p>
          <a:p>
            <a:pPr lvl="1"/>
            <a:r>
              <a:rPr lang="en-US" sz="1800" dirty="0"/>
              <a:t>Does not violate any contract provisions or state or local procurement laws. </a:t>
            </a:r>
          </a:p>
          <a:p>
            <a:pPr lvl="1"/>
            <a:r>
              <a:rPr lang="en-US" sz="1800" dirty="0"/>
              <a:t>Does not result in an increase in the percentage of ineligible services or functions. </a:t>
            </a:r>
            <a:endParaRPr lang="en-US" sz="1800" dirty="0" smtClean="0"/>
          </a:p>
          <a:p>
            <a:pPr lvl="1"/>
            <a:r>
              <a:rPr lang="en-US" sz="1800" dirty="0"/>
              <a:t>The requested change is within the scope of the controlling FCC Form 470, including any Requests for Proposal, for the original service. </a:t>
            </a:r>
            <a:endParaRPr lang="en-US" sz="1800" dirty="0" smtClean="0"/>
          </a:p>
          <a:p>
            <a:r>
              <a:rPr lang="en-US" sz="2600" dirty="0"/>
              <a:t>Good idea to seek approval PRIOR to doing substitution in case it’s not approved by </a:t>
            </a:r>
            <a:r>
              <a:rPr lang="en-US" sz="2600" dirty="0" smtClean="0"/>
              <a:t>SLD</a:t>
            </a:r>
          </a:p>
          <a:p>
            <a:r>
              <a:rPr lang="en-US" sz="2600" dirty="0"/>
              <a:t>Can’t request more </a:t>
            </a:r>
            <a:r>
              <a:rPr lang="en-US" sz="2600" dirty="0" smtClean="0"/>
              <a:t>funding</a:t>
            </a:r>
          </a:p>
          <a:p>
            <a:r>
              <a:rPr lang="en-US" sz="2600" dirty="0"/>
              <a:t>Can change quantities, model numbers, equipment as long as it meets the above criteria</a:t>
            </a:r>
          </a:p>
          <a:p>
            <a:endParaRPr lang="en-US" dirty="0"/>
          </a:p>
          <a:p>
            <a:endParaRPr lang="en-US" dirty="0"/>
          </a:p>
          <a:p>
            <a:pPr lvl="1"/>
            <a:endParaRPr lang="en-US" dirty="0"/>
          </a:p>
          <a:p>
            <a:pPr lvl="1"/>
            <a:endParaRPr lang="en-US" dirty="0" smtClean="0"/>
          </a:p>
          <a:p>
            <a:endParaRPr lang="en-US" dirty="0" smtClean="0"/>
          </a:p>
          <a:p>
            <a:pPr lvl="2"/>
            <a:endParaRPr lang="en-US" sz="4500" dirty="0"/>
          </a:p>
          <a:p>
            <a:pPr lvl="1"/>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26</a:t>
            </a:fld>
            <a:endParaRPr lang="en-US"/>
          </a:p>
        </p:txBody>
      </p:sp>
      <p:pic>
        <p:nvPicPr>
          <p:cNvPr id="5"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6600" y="228600"/>
            <a:ext cx="1752600"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559359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Transfer/Disposal of Equipment</a:t>
            </a:r>
            <a:endParaRPr lang="en-US" dirty="0"/>
          </a:p>
        </p:txBody>
      </p:sp>
      <p:sp>
        <p:nvSpPr>
          <p:cNvPr id="3" name="Content Placeholder 2"/>
          <p:cNvSpPr>
            <a:spLocks noGrp="1"/>
          </p:cNvSpPr>
          <p:nvPr>
            <p:ph idx="1"/>
          </p:nvPr>
        </p:nvSpPr>
        <p:spPr/>
        <p:txBody>
          <a:bodyPr>
            <a:normAutofit/>
          </a:bodyPr>
          <a:lstStyle/>
          <a:p>
            <a:r>
              <a:rPr lang="en-US" sz="2200" dirty="0"/>
              <a:t>E-rate-funded equipment must remain at approved site for 3 full years from date of installation</a:t>
            </a:r>
          </a:p>
          <a:p>
            <a:r>
              <a:rPr lang="en-US" sz="2200" dirty="0"/>
              <a:t>After 3 years, equipment may be moved to another eligible location</a:t>
            </a:r>
          </a:p>
          <a:p>
            <a:pPr lvl="1"/>
            <a:r>
              <a:rPr lang="en-US" sz="1800" dirty="0"/>
              <a:t>Documentation must be retained describing transfer</a:t>
            </a:r>
          </a:p>
          <a:p>
            <a:r>
              <a:rPr lang="en-US" sz="2200" dirty="0"/>
              <a:t>If school or library closes, equipment may be moved to another entity, regardless of </a:t>
            </a:r>
            <a:r>
              <a:rPr lang="en-US" sz="2200" dirty="0" smtClean="0"/>
              <a:t>discount</a:t>
            </a:r>
          </a:p>
          <a:p>
            <a:pPr lvl="1"/>
            <a:r>
              <a:rPr lang="en-US" sz="1800" dirty="0"/>
              <a:t>Must send letter to USAC outlining closing of school and transfer of </a:t>
            </a:r>
            <a:r>
              <a:rPr lang="en-US" sz="1800" dirty="0" smtClean="0"/>
              <a:t>equipment</a:t>
            </a:r>
          </a:p>
          <a:p>
            <a:pPr lvl="1"/>
            <a:r>
              <a:rPr lang="en-US" sz="1800" dirty="0"/>
              <a:t>Must keep documentation regarding transfer for 5 </a:t>
            </a:r>
            <a:r>
              <a:rPr lang="en-US" sz="1800" dirty="0" smtClean="0"/>
              <a:t>years</a:t>
            </a:r>
          </a:p>
          <a:p>
            <a:r>
              <a:rPr lang="en-US" sz="2200" dirty="0"/>
              <a:t>After 5 years, equipment may be disposed of or </a:t>
            </a:r>
            <a:r>
              <a:rPr lang="en-US" sz="2200" dirty="0" smtClean="0"/>
              <a:t>sold</a:t>
            </a:r>
          </a:p>
          <a:p>
            <a:pPr lvl="1"/>
            <a:r>
              <a:rPr lang="en-US" sz="1800" dirty="0"/>
              <a:t>Disposal does not need to be reported to </a:t>
            </a:r>
            <a:r>
              <a:rPr lang="en-US" sz="1800" dirty="0" smtClean="0"/>
              <a:t>USAC</a:t>
            </a:r>
          </a:p>
          <a:p>
            <a:pPr lvl="1"/>
            <a:r>
              <a:rPr lang="en-US" sz="1800" dirty="0"/>
              <a:t>Proceeds from sale do not need to be returned to USAC</a:t>
            </a:r>
          </a:p>
          <a:p>
            <a:pPr lvl="1"/>
            <a:endParaRPr lang="en-US" sz="1800" dirty="0"/>
          </a:p>
          <a:p>
            <a:pPr lvl="1"/>
            <a:endParaRPr lang="en-US" dirty="0"/>
          </a:p>
          <a:p>
            <a:endParaRPr lang="en-US" dirty="0"/>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27</a:t>
            </a:fld>
            <a:endParaRPr lang="en-US"/>
          </a:p>
        </p:txBody>
      </p:sp>
      <p:pic>
        <p:nvPicPr>
          <p:cNvPr id="5" name="Picture 5" descr="C:\Users\Julie\AppData\Local\Microsoft\Windows\Temporary Internet Files\Content.IE5\X5TBS0QT\MC90039122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2800" y="4343400"/>
            <a:ext cx="1630974"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24170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Deadline to Use Non-Recurring Funds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Depends on when you get funded...</a:t>
            </a:r>
          </a:p>
          <a:p>
            <a:pPr lvl="1"/>
            <a:r>
              <a:rPr lang="en-US" dirty="0" smtClean="0"/>
              <a:t>IF your FCDL is dated before March 1:	</a:t>
            </a:r>
          </a:p>
          <a:p>
            <a:pPr lvl="2"/>
            <a:r>
              <a:rPr lang="en-US" dirty="0" smtClean="0"/>
              <a:t>Deadline to have equipment delivered (or vendor installed if installation is included) is September 30</a:t>
            </a:r>
          </a:p>
          <a:p>
            <a:pPr lvl="2"/>
            <a:r>
              <a:rPr lang="en-US" dirty="0" smtClean="0"/>
              <a:t>For example, for FY 2012, a 12/1/2012 FCDL date would have a deadline of 9/30/2013</a:t>
            </a:r>
          </a:p>
          <a:p>
            <a:pPr lvl="1"/>
            <a:r>
              <a:rPr lang="en-US" dirty="0" smtClean="0"/>
              <a:t>IF your FCDL is dated on or after March 1:</a:t>
            </a:r>
          </a:p>
          <a:p>
            <a:pPr lvl="2"/>
            <a:r>
              <a:rPr lang="en-US" dirty="0" smtClean="0"/>
              <a:t>Deadline to have equipment delivered (or vendor installed if installation is included) is September 30 of the FOLLOWING year</a:t>
            </a:r>
          </a:p>
          <a:p>
            <a:pPr lvl="2"/>
            <a:r>
              <a:rPr lang="en-US" dirty="0" smtClean="0"/>
              <a:t>For example, for FY 2012, a 4/1/2013 FCDL date would have a deadline of 9/30/2014</a:t>
            </a:r>
          </a:p>
          <a:p>
            <a:pPr lvl="1"/>
            <a:endParaRPr lang="en-US" dirty="0" smtClean="0"/>
          </a:p>
        </p:txBody>
      </p:sp>
      <p:sp>
        <p:nvSpPr>
          <p:cNvPr id="4" name="Slide Number Placeholder 3"/>
          <p:cNvSpPr>
            <a:spLocks noGrp="1"/>
          </p:cNvSpPr>
          <p:nvPr>
            <p:ph type="sldNum" sz="quarter" idx="12"/>
          </p:nvPr>
        </p:nvSpPr>
        <p:spPr/>
        <p:txBody>
          <a:bodyPr/>
          <a:lstStyle/>
          <a:p>
            <a:fld id="{C238F03A-58E1-4ECA-9024-348A9A81A53D}" type="slidenum">
              <a:rPr lang="en-US" smtClean="0"/>
              <a:pPr/>
              <a:t>28</a:t>
            </a:fld>
            <a:endParaRPr lang="en-US"/>
          </a:p>
        </p:txBody>
      </p:sp>
    </p:spTree>
    <p:extLst>
      <p:ext uri="{BB962C8B-B14F-4D97-AF65-F5344CB8AC3E}">
        <p14:creationId xmlns:p14="http://schemas.microsoft.com/office/powerpoint/2010/main" val="9563417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Deadline to Use Recurring Funds</a:t>
            </a:r>
            <a:endParaRPr lang="en-US" dirty="0"/>
          </a:p>
        </p:txBody>
      </p:sp>
      <p:sp>
        <p:nvSpPr>
          <p:cNvPr id="3" name="Content Placeholder 2"/>
          <p:cNvSpPr>
            <a:spLocks noGrp="1"/>
          </p:cNvSpPr>
          <p:nvPr>
            <p:ph idx="1"/>
          </p:nvPr>
        </p:nvSpPr>
        <p:spPr/>
        <p:txBody>
          <a:bodyPr>
            <a:normAutofit/>
          </a:bodyPr>
          <a:lstStyle/>
          <a:p>
            <a:r>
              <a:rPr lang="en-US" sz="2000" dirty="0" smtClean="0"/>
              <a:t>Priority 2 Basic Maintenance is considered a ‘recurring charge’</a:t>
            </a:r>
          </a:p>
          <a:p>
            <a:r>
              <a:rPr lang="en-US" sz="2000" dirty="0" smtClean="0"/>
              <a:t>All recurring charges must be used during the July 1 – June 30 funding year</a:t>
            </a:r>
          </a:p>
          <a:p>
            <a:r>
              <a:rPr lang="en-US" sz="2000" dirty="0" smtClean="0"/>
              <a:t>It doesn’t matter if you requested funding for maintenance on equipment that was funded after June 30...</a:t>
            </a:r>
          </a:p>
          <a:p>
            <a:r>
              <a:rPr lang="en-US" sz="2000" dirty="0" smtClean="0"/>
              <a:t>Maintenance doesn’t follow the equipment deadlines... It must be used during the actual E-rate funding year</a:t>
            </a:r>
            <a:endParaRPr lang="en-US" sz="2000" dirty="0"/>
          </a:p>
          <a:p>
            <a:pPr marL="0" indent="0">
              <a:buNone/>
            </a:pPr>
            <a:endParaRPr lang="en-US" dirty="0" smtClean="0"/>
          </a:p>
        </p:txBody>
      </p:sp>
      <p:sp>
        <p:nvSpPr>
          <p:cNvPr id="4" name="Slide Number Placeholder 3"/>
          <p:cNvSpPr>
            <a:spLocks noGrp="1"/>
          </p:cNvSpPr>
          <p:nvPr>
            <p:ph type="sldNum" sz="quarter" idx="12"/>
          </p:nvPr>
        </p:nvSpPr>
        <p:spPr/>
        <p:txBody>
          <a:bodyPr/>
          <a:lstStyle/>
          <a:p>
            <a:fld id="{C238F03A-58E1-4ECA-9024-348A9A81A53D}" type="slidenum">
              <a:rPr lang="en-US" smtClean="0"/>
              <a:pPr/>
              <a:t>29</a:t>
            </a:fld>
            <a:endParaRPr lang="en-US"/>
          </a:p>
        </p:txBody>
      </p:sp>
    </p:spTree>
    <p:extLst>
      <p:ext uri="{BB962C8B-B14F-4D97-AF65-F5344CB8AC3E}">
        <p14:creationId xmlns:p14="http://schemas.microsoft.com/office/powerpoint/2010/main" val="35085056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Priority 2 Funding?</a:t>
            </a:r>
            <a:endParaRPr lang="en-US" dirty="0"/>
          </a:p>
        </p:txBody>
      </p:sp>
      <p:sp>
        <p:nvSpPr>
          <p:cNvPr id="3" name="Content Placeholder 2"/>
          <p:cNvSpPr>
            <a:spLocks noGrp="1"/>
          </p:cNvSpPr>
          <p:nvPr>
            <p:ph idx="1"/>
          </p:nvPr>
        </p:nvSpPr>
        <p:spPr/>
        <p:txBody>
          <a:bodyPr>
            <a:normAutofit/>
          </a:bodyPr>
          <a:lstStyle/>
          <a:p>
            <a:r>
              <a:rPr lang="en-US" sz="2000" dirty="0" smtClean="0"/>
              <a:t>Applicant demand for E-rate funding exceeds available resources ($2.25 billion, + inflation adjustment)</a:t>
            </a:r>
          </a:p>
          <a:p>
            <a:r>
              <a:rPr lang="en-US" sz="2000" dirty="0" smtClean="0"/>
              <a:t>FCC created two priorities to determine which requests would receive funding</a:t>
            </a:r>
          </a:p>
          <a:p>
            <a:pPr lvl="1"/>
            <a:r>
              <a:rPr lang="en-US" dirty="0" smtClean="0"/>
              <a:t>Priority 1 – Telecommunications Services and Internet Access</a:t>
            </a:r>
          </a:p>
          <a:p>
            <a:pPr lvl="2"/>
            <a:r>
              <a:rPr lang="en-US" dirty="0" smtClean="0"/>
              <a:t>Provided to all eligible entities, at all discount levels</a:t>
            </a:r>
          </a:p>
          <a:p>
            <a:pPr lvl="1"/>
            <a:r>
              <a:rPr lang="en-US" dirty="0" smtClean="0"/>
              <a:t>Priority 2 – Internal Connections/Basic Maintenance of Eligible Internal Connections</a:t>
            </a:r>
          </a:p>
          <a:p>
            <a:pPr lvl="2"/>
            <a:r>
              <a:rPr lang="en-US" dirty="0" smtClean="0"/>
              <a:t>If funding remains after Priority 1 requests are awarded, then Priority 2 requests are funded, beginning with the 90% discount requests, then 89%, 88%, etc. until all funding is exhausted for that year</a:t>
            </a:r>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3</a:t>
            </a:fld>
            <a:endParaRPr lang="en-US"/>
          </a:p>
        </p:txBody>
      </p:sp>
    </p:spTree>
    <p:extLst>
      <p:ext uri="{BB962C8B-B14F-4D97-AF65-F5344CB8AC3E}">
        <p14:creationId xmlns:p14="http://schemas.microsoft.com/office/powerpoint/2010/main" val="195565242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Deadline to Invoice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Depends on when you get funded...</a:t>
            </a:r>
          </a:p>
          <a:p>
            <a:pPr lvl="1"/>
            <a:r>
              <a:rPr lang="en-US" dirty="0" smtClean="0"/>
              <a:t>IF your FCDL is dated before March 1:	</a:t>
            </a:r>
          </a:p>
          <a:p>
            <a:pPr lvl="2"/>
            <a:r>
              <a:rPr lang="en-US" dirty="0" smtClean="0"/>
              <a:t>Deadline to submit invoice to USAC is January 28 (120 days after last day to receive equipment/service)</a:t>
            </a:r>
          </a:p>
          <a:p>
            <a:pPr lvl="2"/>
            <a:r>
              <a:rPr lang="en-US" dirty="0" smtClean="0"/>
              <a:t>For example, for FY 2012, a 12/1/2012 FCDL date would have an installation deadline of 9/30/2013, and an invoice deadline of 1/28/2014</a:t>
            </a:r>
          </a:p>
          <a:p>
            <a:pPr lvl="1"/>
            <a:r>
              <a:rPr lang="en-US" dirty="0" smtClean="0"/>
              <a:t>IF your FCDL is dated on or after March 1:</a:t>
            </a:r>
          </a:p>
          <a:p>
            <a:pPr lvl="2"/>
            <a:r>
              <a:rPr lang="en-US" dirty="0" smtClean="0"/>
              <a:t>Deadline to submit invoice to USAC is January 28 of the FOLLOWING year (120 days after last day to receive equipment/service)</a:t>
            </a:r>
          </a:p>
          <a:p>
            <a:pPr lvl="2"/>
            <a:r>
              <a:rPr lang="en-US" dirty="0" smtClean="0"/>
              <a:t>For example, for FY 2012, a 4/1/2013 FCDL date would have an installation deadline of 9/30/2014, and an invoice deadline of 1/28/2015</a:t>
            </a:r>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30</a:t>
            </a:fld>
            <a:endParaRPr lang="en-US"/>
          </a:p>
        </p:txBody>
      </p:sp>
    </p:spTree>
    <p:extLst>
      <p:ext uri="{BB962C8B-B14F-4D97-AF65-F5344CB8AC3E}">
        <p14:creationId xmlns:p14="http://schemas.microsoft.com/office/powerpoint/2010/main" val="164230420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Leasing of Priority 2 Equipment</a:t>
            </a:r>
            <a:endParaRPr lang="en-US" dirty="0"/>
          </a:p>
        </p:txBody>
      </p:sp>
      <p:sp>
        <p:nvSpPr>
          <p:cNvPr id="3" name="Content Placeholder 2"/>
          <p:cNvSpPr>
            <a:spLocks noGrp="1"/>
          </p:cNvSpPr>
          <p:nvPr>
            <p:ph idx="1"/>
          </p:nvPr>
        </p:nvSpPr>
        <p:spPr/>
        <p:txBody>
          <a:bodyPr>
            <a:normAutofit/>
          </a:bodyPr>
          <a:lstStyle/>
          <a:p>
            <a:r>
              <a:rPr lang="en-US" sz="2000" dirty="0" smtClean="0"/>
              <a:t>Leasing of Priority 2 equipment from a vendor is not permitted</a:t>
            </a:r>
          </a:p>
          <a:p>
            <a:r>
              <a:rPr lang="en-US" sz="2000" dirty="0" smtClean="0"/>
              <a:t>If the school or library takes out a loan and pays the vendor in full, and then repays the loan over several years, this is permitted as long as it can be shown that the school or library paid the vendor in full at time of equipment purchase</a:t>
            </a:r>
          </a:p>
          <a:p>
            <a:pPr lvl="1"/>
            <a:r>
              <a:rPr lang="en-US" sz="1800" dirty="0" smtClean="0"/>
              <a:t>(Priority 1 VOIP Leasing Note:  Leasing of ineligible equipment as part of a hosted VOIP service does not make that ineligible equipment eligible)</a:t>
            </a:r>
            <a:endParaRPr lang="en-US" sz="1800"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31</a:t>
            </a:fld>
            <a:endParaRPr lang="en-US"/>
          </a:p>
        </p:txBody>
      </p:sp>
    </p:spTree>
    <p:extLst>
      <p:ext uri="{BB962C8B-B14F-4D97-AF65-F5344CB8AC3E}">
        <p14:creationId xmlns:p14="http://schemas.microsoft.com/office/powerpoint/2010/main" val="28723212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Maximize Discounts</a:t>
            </a:r>
            <a:endParaRPr lang="en-US" dirty="0"/>
          </a:p>
        </p:txBody>
      </p:sp>
      <p:sp>
        <p:nvSpPr>
          <p:cNvPr id="3" name="Content Placeholder 2"/>
          <p:cNvSpPr>
            <a:spLocks noGrp="1"/>
          </p:cNvSpPr>
          <p:nvPr>
            <p:ph idx="1"/>
          </p:nvPr>
        </p:nvSpPr>
        <p:spPr/>
        <p:txBody>
          <a:bodyPr>
            <a:normAutofit/>
          </a:bodyPr>
          <a:lstStyle/>
          <a:p>
            <a:r>
              <a:rPr lang="en-US" sz="2000" dirty="0" smtClean="0"/>
              <a:t>Applicants permitted to ‘bundle certain schools’ on an FRN to obtain a high blended discount rate</a:t>
            </a:r>
          </a:p>
          <a:p>
            <a:pPr lvl="1"/>
            <a:r>
              <a:rPr lang="en-US" sz="1800" dirty="0" smtClean="0"/>
              <a:t>This is risky</a:t>
            </a:r>
          </a:p>
          <a:p>
            <a:r>
              <a:rPr lang="en-US" sz="2000" dirty="0" smtClean="0"/>
              <a:t>Apply for 90% schools, 80% schools, etc. to ensure the funding of at least the 90% schools</a:t>
            </a:r>
          </a:p>
          <a:p>
            <a:r>
              <a:rPr lang="en-US" sz="2000" dirty="0" smtClean="0"/>
              <a:t>If your district’s blended discount rate is 68%, but you have one 90% school and one 80% school, don’t apply for all schools together using the 68% discount rate</a:t>
            </a:r>
          </a:p>
          <a:p>
            <a:pPr lvl="1"/>
            <a:r>
              <a:rPr lang="en-US" sz="1800" dirty="0" smtClean="0"/>
              <a:t>Disaggregate and apply for the highest discount schools individually</a:t>
            </a:r>
            <a:endParaRPr lang="en-US" sz="1800"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32</a:t>
            </a:fld>
            <a:endParaRPr lang="en-US"/>
          </a:p>
        </p:txBody>
      </p:sp>
    </p:spTree>
    <p:extLst>
      <p:ext uri="{BB962C8B-B14F-4D97-AF65-F5344CB8AC3E}">
        <p14:creationId xmlns:p14="http://schemas.microsoft.com/office/powerpoint/2010/main" val="4824902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 Suggestions</a:t>
            </a:r>
            <a:endParaRPr lang="en-US" dirty="0"/>
          </a:p>
        </p:txBody>
      </p:sp>
      <p:sp>
        <p:nvSpPr>
          <p:cNvPr id="3" name="Content Placeholder 2"/>
          <p:cNvSpPr>
            <a:spLocks noGrp="1"/>
          </p:cNvSpPr>
          <p:nvPr>
            <p:ph idx="1"/>
          </p:nvPr>
        </p:nvSpPr>
        <p:spPr/>
        <p:txBody>
          <a:bodyPr/>
          <a:lstStyle/>
          <a:p>
            <a:r>
              <a:rPr lang="en-US" sz="2000" dirty="0" smtClean="0"/>
              <a:t>Specify make, model and school location of equipment</a:t>
            </a:r>
          </a:p>
          <a:p>
            <a:r>
              <a:rPr lang="en-US" sz="2000" dirty="0" smtClean="0"/>
              <a:t>Specify whether warranty is included</a:t>
            </a:r>
          </a:p>
          <a:p>
            <a:r>
              <a:rPr lang="en-US" sz="2000" dirty="0" smtClean="0"/>
              <a:t>Specify whether training is included</a:t>
            </a:r>
          </a:p>
          <a:p>
            <a:r>
              <a:rPr lang="en-US" sz="2000" dirty="0" smtClean="0"/>
              <a:t>Specify whether installation is included</a:t>
            </a:r>
          </a:p>
          <a:p>
            <a:r>
              <a:rPr lang="en-US" sz="2000" dirty="0" smtClean="0"/>
              <a:t>Be sure to have it expire September 30, 20XX to align with E-rate installation deadline for non-recurring services</a:t>
            </a:r>
          </a:p>
          <a:p>
            <a:r>
              <a:rPr lang="en-US" sz="2000" dirty="0" smtClean="0"/>
              <a:t>Specify that applicant may extend contract to align with E-rate installation dates should FCDL be issued late</a:t>
            </a: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33</a:t>
            </a:fld>
            <a:endParaRPr lang="en-US"/>
          </a:p>
        </p:txBody>
      </p:sp>
    </p:spTree>
    <p:extLst>
      <p:ext uri="{BB962C8B-B14F-4D97-AF65-F5344CB8AC3E}">
        <p14:creationId xmlns:p14="http://schemas.microsoft.com/office/powerpoint/2010/main" val="31434999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Step-by-Step – Local 470</a:t>
            </a:r>
            <a:endParaRPr lang="en-US" dirty="0"/>
          </a:p>
        </p:txBody>
      </p:sp>
      <p:sp>
        <p:nvSpPr>
          <p:cNvPr id="3" name="Content Placeholder 2"/>
          <p:cNvSpPr>
            <a:spLocks noGrp="1"/>
          </p:cNvSpPr>
          <p:nvPr>
            <p:ph idx="1"/>
          </p:nvPr>
        </p:nvSpPr>
        <p:spPr/>
        <p:txBody>
          <a:bodyPr>
            <a:noAutofit/>
          </a:bodyPr>
          <a:lstStyle/>
          <a:p>
            <a:r>
              <a:rPr lang="en-US" sz="2000" dirty="0" smtClean="0"/>
              <a:t>Develop technology plan</a:t>
            </a:r>
          </a:p>
          <a:p>
            <a:r>
              <a:rPr lang="en-US" sz="2000" dirty="0" smtClean="0"/>
              <a:t>Determine 2/5 approach</a:t>
            </a:r>
          </a:p>
          <a:p>
            <a:r>
              <a:rPr lang="en-US" sz="2000" dirty="0" smtClean="0"/>
              <a:t>Decide whether to post 470 or purchase from PEPPM</a:t>
            </a:r>
          </a:p>
          <a:p>
            <a:r>
              <a:rPr lang="en-US" sz="2000" dirty="0" smtClean="0"/>
              <a:t>If posting own 470 (by February </a:t>
            </a:r>
            <a:r>
              <a:rPr lang="en-US" sz="2000" dirty="0" smtClean="0"/>
              <a:t>21):</a:t>
            </a:r>
            <a:endParaRPr lang="en-US" sz="2000" dirty="0" smtClean="0"/>
          </a:p>
          <a:p>
            <a:pPr lvl="1"/>
            <a:r>
              <a:rPr lang="en-US" sz="1800" dirty="0" smtClean="0"/>
              <a:t>Be specific in equipment/service requests</a:t>
            </a:r>
          </a:p>
          <a:p>
            <a:pPr lvl="1"/>
            <a:r>
              <a:rPr lang="en-US" sz="1800" dirty="0" smtClean="0"/>
              <a:t>Obtain vendor proposals</a:t>
            </a:r>
          </a:p>
          <a:p>
            <a:pPr lvl="1"/>
            <a:r>
              <a:rPr lang="en-US" sz="1800" dirty="0" smtClean="0"/>
              <a:t>Do bid evaluation</a:t>
            </a:r>
          </a:p>
          <a:p>
            <a:pPr lvl="1"/>
            <a:r>
              <a:rPr lang="en-US" sz="1800" dirty="0" smtClean="0"/>
              <a:t>Sign contract (which can be signed vendor quote)</a:t>
            </a:r>
          </a:p>
          <a:p>
            <a:pPr lvl="1"/>
            <a:r>
              <a:rPr lang="en-US" sz="1800" dirty="0" smtClean="0"/>
              <a:t>Submit 471 by March 20</a:t>
            </a:r>
          </a:p>
          <a:p>
            <a:pPr lvl="1"/>
            <a:r>
              <a:rPr lang="en-US" sz="1800" dirty="0" smtClean="0"/>
              <a:t>After FCDL received, submit service substitution if needed</a:t>
            </a:r>
          </a:p>
          <a:p>
            <a:pPr lvl="1"/>
            <a:r>
              <a:rPr lang="en-US" sz="1800" dirty="0" smtClean="0"/>
              <a:t>Issue PO to vendor</a:t>
            </a:r>
          </a:p>
          <a:p>
            <a:pPr lvl="1"/>
            <a:r>
              <a:rPr lang="en-US" sz="1800" dirty="0" smtClean="0"/>
              <a:t>Submit Form 486 listing PO or shipping date as service start date</a:t>
            </a:r>
          </a:p>
          <a:p>
            <a:pPr lvl="1"/>
            <a:r>
              <a:rPr lang="en-US" sz="1800" dirty="0" smtClean="0"/>
              <a:t>Receive, label and install equipment</a:t>
            </a:r>
          </a:p>
          <a:p>
            <a:pPr lvl="1"/>
            <a:r>
              <a:rPr lang="en-US" sz="1800" dirty="0" smtClean="0"/>
              <a:t>Submit BEAR if paid in full.  Vendor submits SPI if school only paid non-discounted portion</a:t>
            </a:r>
          </a:p>
        </p:txBody>
      </p:sp>
      <p:sp>
        <p:nvSpPr>
          <p:cNvPr id="4" name="Slide Number Placeholder 3"/>
          <p:cNvSpPr>
            <a:spLocks noGrp="1"/>
          </p:cNvSpPr>
          <p:nvPr>
            <p:ph type="sldNum" sz="quarter" idx="12"/>
          </p:nvPr>
        </p:nvSpPr>
        <p:spPr/>
        <p:txBody>
          <a:bodyPr/>
          <a:lstStyle/>
          <a:p>
            <a:fld id="{C238F03A-58E1-4ECA-9024-348A9A81A53D}" type="slidenum">
              <a:rPr lang="en-US" smtClean="0"/>
              <a:pPr/>
              <a:t>34</a:t>
            </a:fld>
            <a:endParaRPr lang="en-US"/>
          </a:p>
        </p:txBody>
      </p:sp>
    </p:spTree>
    <p:extLst>
      <p:ext uri="{BB962C8B-B14F-4D97-AF65-F5344CB8AC3E}">
        <p14:creationId xmlns:p14="http://schemas.microsoft.com/office/powerpoint/2010/main" val="27126742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Step-by-Step – Using PEPPM</a:t>
            </a:r>
            <a:endParaRPr lang="en-US" dirty="0"/>
          </a:p>
        </p:txBody>
      </p:sp>
      <p:sp>
        <p:nvSpPr>
          <p:cNvPr id="3" name="Content Placeholder 2"/>
          <p:cNvSpPr>
            <a:spLocks noGrp="1"/>
          </p:cNvSpPr>
          <p:nvPr>
            <p:ph idx="1"/>
          </p:nvPr>
        </p:nvSpPr>
        <p:spPr/>
        <p:txBody>
          <a:bodyPr>
            <a:normAutofit fontScale="92500" lnSpcReduction="20000"/>
          </a:bodyPr>
          <a:lstStyle/>
          <a:p>
            <a:r>
              <a:rPr lang="en-US" sz="2200" dirty="0" smtClean="0"/>
              <a:t>Develop technology plan</a:t>
            </a:r>
          </a:p>
          <a:p>
            <a:r>
              <a:rPr lang="en-US" sz="2200" dirty="0" smtClean="0"/>
              <a:t>Determine 2/5 approach</a:t>
            </a:r>
          </a:p>
          <a:p>
            <a:r>
              <a:rPr lang="en-US" sz="2200" dirty="0" smtClean="0"/>
              <a:t>Decide whether to post 470 or purchase from PEPPM</a:t>
            </a:r>
          </a:p>
          <a:p>
            <a:r>
              <a:rPr lang="en-US" sz="2200" dirty="0" smtClean="0"/>
              <a:t>If using PEPPM 470:</a:t>
            </a:r>
          </a:p>
          <a:p>
            <a:pPr lvl="1"/>
            <a:r>
              <a:rPr lang="en-US" sz="1900" dirty="0" smtClean="0"/>
              <a:t>Review PEPPM website to identify awarded vendor</a:t>
            </a:r>
          </a:p>
          <a:p>
            <a:pPr lvl="1"/>
            <a:r>
              <a:rPr lang="en-US" sz="1900" dirty="0" smtClean="0"/>
              <a:t>Contact PEPPM vendor to request written quote by building</a:t>
            </a:r>
          </a:p>
          <a:p>
            <a:pPr lvl="1"/>
            <a:r>
              <a:rPr lang="en-US" sz="1900" dirty="0" smtClean="0"/>
              <a:t>Obtain correct PEPPM 470 information from January e-mail</a:t>
            </a:r>
          </a:p>
          <a:p>
            <a:pPr lvl="1"/>
            <a:r>
              <a:rPr lang="en-US" sz="1900" dirty="0" smtClean="0"/>
              <a:t>Be sure technology plan is ‘written’</a:t>
            </a:r>
          </a:p>
          <a:p>
            <a:pPr lvl="1"/>
            <a:r>
              <a:rPr lang="en-US" sz="1900" dirty="0" smtClean="0"/>
              <a:t>Submit 471 by March 20</a:t>
            </a:r>
          </a:p>
          <a:p>
            <a:pPr lvl="1"/>
            <a:r>
              <a:rPr lang="en-US" sz="1900" dirty="0" smtClean="0"/>
              <a:t>After FCDL received, submit service substitution if needed</a:t>
            </a:r>
          </a:p>
          <a:p>
            <a:pPr lvl="1"/>
            <a:r>
              <a:rPr lang="en-US" sz="1900" dirty="0" smtClean="0"/>
              <a:t>Issue PO to vendor</a:t>
            </a:r>
          </a:p>
          <a:p>
            <a:pPr lvl="1"/>
            <a:r>
              <a:rPr lang="en-US" sz="1900" dirty="0" smtClean="0"/>
              <a:t>Submit Form 486 listing PO or shipping date as service start date</a:t>
            </a:r>
          </a:p>
          <a:p>
            <a:pPr lvl="1"/>
            <a:r>
              <a:rPr lang="en-US" sz="1900" dirty="0" smtClean="0"/>
              <a:t>Receive, label and install equipment</a:t>
            </a:r>
          </a:p>
          <a:p>
            <a:pPr lvl="1"/>
            <a:r>
              <a:rPr lang="en-US" sz="1900" dirty="0" smtClean="0"/>
              <a:t>Submit BEAR if paid in full.  Vendor submits SPI if school only paid non-discounted portion</a:t>
            </a:r>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35</a:t>
            </a:fld>
            <a:endParaRPr lang="en-US"/>
          </a:p>
        </p:txBody>
      </p:sp>
    </p:spTree>
    <p:extLst>
      <p:ext uri="{BB962C8B-B14F-4D97-AF65-F5344CB8AC3E}">
        <p14:creationId xmlns:p14="http://schemas.microsoft.com/office/powerpoint/2010/main" val="205053670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Most Common P2 Mistakes</a:t>
            </a:r>
            <a:endParaRPr lang="en-US" dirty="0"/>
          </a:p>
        </p:txBody>
      </p:sp>
      <p:sp>
        <p:nvSpPr>
          <p:cNvPr id="3" name="Content Placeholder 2"/>
          <p:cNvSpPr>
            <a:spLocks noGrp="1"/>
          </p:cNvSpPr>
          <p:nvPr>
            <p:ph idx="1"/>
          </p:nvPr>
        </p:nvSpPr>
        <p:spPr/>
        <p:txBody>
          <a:bodyPr>
            <a:noAutofit/>
          </a:bodyPr>
          <a:lstStyle/>
          <a:p>
            <a:r>
              <a:rPr lang="en-US" sz="2000" dirty="0" smtClean="0"/>
              <a:t>Putting P2 requests on P1 Form 471 application</a:t>
            </a:r>
          </a:p>
          <a:p>
            <a:pPr lvl="1"/>
            <a:r>
              <a:rPr lang="en-US" sz="1800" dirty="0" smtClean="0"/>
              <a:t>This becomes a polluted application and delays all funding</a:t>
            </a:r>
          </a:p>
          <a:p>
            <a:r>
              <a:rPr lang="en-US" sz="2000" dirty="0" smtClean="0"/>
              <a:t>Putting different discount P2 requests on the same 471 application</a:t>
            </a:r>
          </a:p>
          <a:p>
            <a:r>
              <a:rPr lang="en-US" sz="2000" dirty="0" smtClean="0"/>
              <a:t>Not using “or equivalent” language on 470</a:t>
            </a:r>
          </a:p>
          <a:p>
            <a:r>
              <a:rPr lang="en-US" sz="2000" dirty="0" smtClean="0"/>
              <a:t>Missing installation or delivery deadlines</a:t>
            </a:r>
          </a:p>
          <a:p>
            <a:r>
              <a:rPr lang="en-US" sz="2000" dirty="0" smtClean="0"/>
              <a:t>Not getting vendor quote from PEPPM before submitting the 471</a:t>
            </a:r>
          </a:p>
          <a:p>
            <a:r>
              <a:rPr lang="en-US" sz="2000" dirty="0" smtClean="0"/>
              <a:t>Not signing a contract before the 471 is filed if NOT purchasing from PEPPM</a:t>
            </a:r>
          </a:p>
          <a:p>
            <a:r>
              <a:rPr lang="en-US" sz="2000" dirty="0" smtClean="0"/>
              <a:t>Believing Co-Stars is an E-rate eligible contract</a:t>
            </a:r>
          </a:p>
          <a:p>
            <a:r>
              <a:rPr lang="en-US" sz="2000" dirty="0" smtClean="0"/>
              <a:t>Not notifying USAC of equipment transfer from closed school</a:t>
            </a:r>
          </a:p>
          <a:p>
            <a:r>
              <a:rPr lang="en-US" sz="2000" dirty="0" smtClean="0"/>
              <a:t>Not labeling equipment with Funding Year and FRN</a:t>
            </a:r>
          </a:p>
          <a:p>
            <a:r>
              <a:rPr lang="en-US" sz="2000" dirty="0" smtClean="0"/>
              <a:t>Not submitting a service substitution request when different equipment is being purchased</a:t>
            </a:r>
          </a:p>
        </p:txBody>
      </p:sp>
      <p:sp>
        <p:nvSpPr>
          <p:cNvPr id="4" name="Slide Number Placeholder 3"/>
          <p:cNvSpPr>
            <a:spLocks noGrp="1"/>
          </p:cNvSpPr>
          <p:nvPr>
            <p:ph type="sldNum" sz="quarter" idx="12"/>
          </p:nvPr>
        </p:nvSpPr>
        <p:spPr/>
        <p:txBody>
          <a:bodyPr/>
          <a:lstStyle/>
          <a:p>
            <a:fld id="{C238F03A-58E1-4ECA-9024-348A9A81A53D}" type="slidenum">
              <a:rPr lang="en-US" smtClean="0"/>
              <a:pPr/>
              <a:t>36</a:t>
            </a:fld>
            <a:endParaRPr lang="en-US"/>
          </a:p>
        </p:txBody>
      </p:sp>
    </p:spTree>
    <p:extLst>
      <p:ext uri="{BB962C8B-B14F-4D97-AF65-F5344CB8AC3E}">
        <p14:creationId xmlns:p14="http://schemas.microsoft.com/office/powerpoint/2010/main" val="19306567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lstStyle/>
          <a:p>
            <a:r>
              <a:rPr lang="en-US" sz="2000" dirty="0" smtClean="0"/>
              <a:t>Cisco E-rate Eligibility - </a:t>
            </a:r>
            <a:r>
              <a:rPr lang="en-US" sz="2000" dirty="0" smtClean="0">
                <a:hlinkClick r:id="rId2"/>
              </a:rPr>
              <a:t>http://www.ciscoerate.com/</a:t>
            </a:r>
            <a:endParaRPr lang="en-US" sz="2000" dirty="0" smtClean="0"/>
          </a:p>
          <a:p>
            <a:r>
              <a:rPr lang="en-US" sz="2000" dirty="0" smtClean="0"/>
              <a:t>E-rate </a:t>
            </a:r>
            <a:r>
              <a:rPr lang="en-US" sz="2000" dirty="0"/>
              <a:t>Eligible Services List - </a:t>
            </a:r>
            <a:r>
              <a:rPr lang="en-US" sz="2000" dirty="0">
                <a:hlinkClick r:id="rId3"/>
              </a:rPr>
              <a:t>http://www.universalservice.org/sl/tools/eligible-services-list.aspx</a:t>
            </a:r>
            <a:endParaRPr lang="en-US" sz="2000" dirty="0" smtClean="0"/>
          </a:p>
          <a:p>
            <a:r>
              <a:rPr lang="en-US" sz="2000" dirty="0" smtClean="0"/>
              <a:t>PEPPM PA - </a:t>
            </a:r>
            <a:r>
              <a:rPr lang="en-US" sz="2000" dirty="0" smtClean="0">
                <a:hlinkClick r:id="rId4"/>
              </a:rPr>
              <a:t>http://www.peppm.org/pa/default.htm</a:t>
            </a:r>
            <a:endParaRPr lang="en-US" sz="2000" dirty="0" smtClean="0"/>
          </a:p>
          <a:p>
            <a:r>
              <a:rPr lang="en-US" sz="2000" dirty="0" smtClean="0"/>
              <a:t>PA E-rate Website:</a:t>
            </a:r>
          </a:p>
          <a:p>
            <a:pPr marL="0" indent="0">
              <a:buNone/>
            </a:pPr>
            <a:r>
              <a:rPr lang="en-US" sz="2000" dirty="0" smtClean="0"/>
              <a:t>    </a:t>
            </a:r>
            <a:r>
              <a:rPr lang="en-US" sz="2000" dirty="0" smtClean="0">
                <a:hlinkClick r:id="rId5"/>
              </a:rPr>
              <a:t>http://e-ratepa.org/state_contracts.htm</a:t>
            </a:r>
            <a:endParaRPr lang="en-US" sz="2000"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37</a:t>
            </a:fld>
            <a:endParaRPr lang="en-US"/>
          </a:p>
        </p:txBody>
      </p:sp>
    </p:spTree>
    <p:extLst>
      <p:ext uri="{BB962C8B-B14F-4D97-AF65-F5344CB8AC3E}">
        <p14:creationId xmlns:p14="http://schemas.microsoft.com/office/powerpoint/2010/main" val="404891483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238F03A-58E1-4ECA-9024-348A9A81A53D}" type="slidenum">
              <a:rPr lang="en-US" smtClean="0"/>
              <a:pPr/>
              <a:t>38</a:t>
            </a:fld>
            <a:endParaRPr lang="en-US"/>
          </a:p>
        </p:txBody>
      </p:sp>
      <p:sp>
        <p:nvSpPr>
          <p:cNvPr id="2" name="Title 1"/>
          <p:cNvSpPr>
            <a:spLocks noGrp="1"/>
          </p:cNvSpPr>
          <p:nvPr>
            <p:ph type="title" idx="4294967295"/>
          </p:nvPr>
        </p:nvSpPr>
        <p:spPr>
          <a:xfrm>
            <a:off x="838200" y="1981200"/>
            <a:ext cx="7772400" cy="1362075"/>
          </a:xfrm>
        </p:spPr>
        <p:txBody>
          <a:bodyPr/>
          <a:lstStyle/>
          <a:p>
            <a:pPr algn="ctr"/>
            <a:r>
              <a:rPr lang="en-US" dirty="0" smtClean="0"/>
              <a:t>Questions?</a:t>
            </a:r>
            <a:endParaRPr lang="en-US" dirty="0"/>
          </a:p>
        </p:txBody>
      </p:sp>
    </p:spTree>
    <p:extLst>
      <p:ext uri="{BB962C8B-B14F-4D97-AF65-F5344CB8AC3E}">
        <p14:creationId xmlns:p14="http://schemas.microsoft.com/office/powerpoint/2010/main" val="911505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Eligible/Ineligible Locations</a:t>
            </a:r>
            <a:endParaRPr lang="en-US" dirty="0"/>
          </a:p>
        </p:txBody>
      </p:sp>
      <p:sp>
        <p:nvSpPr>
          <p:cNvPr id="3" name="Content Placeholder 2"/>
          <p:cNvSpPr>
            <a:spLocks noGrp="1"/>
          </p:cNvSpPr>
          <p:nvPr>
            <p:ph idx="1"/>
          </p:nvPr>
        </p:nvSpPr>
        <p:spPr/>
        <p:txBody>
          <a:bodyPr/>
          <a:lstStyle/>
          <a:p>
            <a:r>
              <a:rPr lang="en-US" sz="2000" dirty="0"/>
              <a:t>School and library buildings are eligible for Priority 2 </a:t>
            </a:r>
            <a:r>
              <a:rPr lang="en-US" sz="2000" dirty="0" smtClean="0"/>
              <a:t>funding</a:t>
            </a:r>
          </a:p>
          <a:p>
            <a:r>
              <a:rPr lang="en-US" sz="2000" dirty="0"/>
              <a:t>Support is </a:t>
            </a:r>
            <a:r>
              <a:rPr lang="en-US" sz="2000" u="sng" dirty="0"/>
              <a:t>NOT</a:t>
            </a:r>
            <a:r>
              <a:rPr lang="en-US" sz="2000" dirty="0"/>
              <a:t> available for P2 funding in non-instructional school buildings or in separate administrative buildings of a library, unless those internal connections are essential for the effective transport of information to an instructional building of a school or to a non-administrative building of a </a:t>
            </a:r>
            <a:r>
              <a:rPr lang="en-US" sz="2000" dirty="0" smtClean="0"/>
              <a:t>library</a:t>
            </a:r>
          </a:p>
          <a:p>
            <a:pPr lvl="1"/>
            <a:r>
              <a:rPr lang="en-US" sz="1800" dirty="0"/>
              <a:t>This means... Non-Instructional Facilities (NIFs) that house the network hub are eligible for Priority 2 services and </a:t>
            </a:r>
            <a:r>
              <a:rPr lang="en-US" sz="1800" dirty="0" smtClean="0"/>
              <a:t>equipment</a:t>
            </a:r>
          </a:p>
          <a:p>
            <a:pPr lvl="1"/>
            <a:r>
              <a:rPr lang="en-US" sz="1800" dirty="0"/>
              <a:t>Administrative buildings that are NOT the network hub are not eligible for P2 funding</a:t>
            </a:r>
          </a:p>
          <a:p>
            <a:endParaRPr lang="en-US" dirty="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4</a:t>
            </a:fld>
            <a:endParaRPr lang="en-US"/>
          </a:p>
        </p:txBody>
      </p:sp>
    </p:spTree>
    <p:extLst>
      <p:ext uri="{BB962C8B-B14F-4D97-AF65-F5344CB8AC3E}">
        <p14:creationId xmlns:p14="http://schemas.microsoft.com/office/powerpoint/2010/main" val="3028407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a:bodyPr>
          <a:lstStyle/>
          <a:p>
            <a:pPr fontAlgn="auto">
              <a:spcAft>
                <a:spcPts val="0"/>
              </a:spcAft>
              <a:defRPr/>
            </a:pPr>
            <a:r>
              <a:rPr lang="en-US" dirty="0" smtClean="0"/>
              <a:t>Should I Apply for P2 Funding?</a:t>
            </a:r>
          </a:p>
        </p:txBody>
      </p:sp>
      <p:sp>
        <p:nvSpPr>
          <p:cNvPr id="384003" name="Rectangle 3"/>
          <p:cNvSpPr>
            <a:spLocks noGrp="1" noChangeArrowheads="1"/>
          </p:cNvSpPr>
          <p:nvPr>
            <p:ph type="body" sz="half" idx="1"/>
          </p:nvPr>
        </p:nvSpPr>
        <p:spPr>
          <a:xfrm>
            <a:off x="0" y="1447800"/>
            <a:ext cx="6248400" cy="4530725"/>
          </a:xfrm>
        </p:spPr>
        <p:txBody>
          <a:bodyPr>
            <a:normAutofit fontScale="92500" lnSpcReduction="10000"/>
          </a:bodyPr>
          <a:lstStyle/>
          <a:p>
            <a:pPr marL="822960" lvl="2" indent="-246888" fontAlgn="auto">
              <a:spcAft>
                <a:spcPts val="0"/>
              </a:spcAft>
              <a:buClr>
                <a:schemeClr val="accent3"/>
              </a:buClr>
              <a:buFont typeface="Wingdings 2"/>
              <a:buChar char=""/>
              <a:defRPr/>
            </a:pPr>
            <a:r>
              <a:rPr lang="en-US" sz="1800" dirty="0" smtClean="0"/>
              <a:t>FY 1998 -- </a:t>
            </a:r>
            <a:r>
              <a:rPr lang="en-US" sz="1800" dirty="0"/>
              <a:t>funded to 70%</a:t>
            </a:r>
          </a:p>
          <a:p>
            <a:pPr marL="822960" lvl="2" indent="-246888" fontAlgn="auto">
              <a:spcAft>
                <a:spcPts val="0"/>
              </a:spcAft>
              <a:buClr>
                <a:schemeClr val="accent3"/>
              </a:buClr>
              <a:buFont typeface="Wingdings 2"/>
              <a:buChar char=""/>
              <a:defRPr/>
            </a:pPr>
            <a:r>
              <a:rPr lang="en-US" sz="1800" dirty="0" smtClean="0"/>
              <a:t>FY 1999 – </a:t>
            </a:r>
            <a:r>
              <a:rPr lang="en-US" sz="1800" dirty="0"/>
              <a:t>all funded</a:t>
            </a:r>
          </a:p>
          <a:p>
            <a:pPr marL="822960" lvl="2" indent="-246888" fontAlgn="auto">
              <a:spcAft>
                <a:spcPts val="0"/>
              </a:spcAft>
              <a:buClr>
                <a:schemeClr val="accent3"/>
              </a:buClr>
              <a:buFont typeface="Wingdings 2"/>
              <a:buChar char=""/>
              <a:defRPr/>
            </a:pPr>
            <a:r>
              <a:rPr lang="en-US" sz="1800" dirty="0" smtClean="0"/>
              <a:t>FY 2000 – </a:t>
            </a:r>
            <a:r>
              <a:rPr lang="en-US" sz="1800" dirty="0"/>
              <a:t>down to 82% </a:t>
            </a:r>
          </a:p>
          <a:p>
            <a:pPr marL="822960" lvl="2" indent="-246888" fontAlgn="auto">
              <a:spcAft>
                <a:spcPts val="0"/>
              </a:spcAft>
              <a:buClr>
                <a:schemeClr val="accent3"/>
              </a:buClr>
              <a:buFont typeface="Wingdings 2"/>
              <a:buChar char=""/>
              <a:defRPr/>
            </a:pPr>
            <a:r>
              <a:rPr lang="en-US" sz="1800" dirty="0" smtClean="0"/>
              <a:t>FY 2001 – </a:t>
            </a:r>
            <a:r>
              <a:rPr lang="en-US" sz="1800" dirty="0"/>
              <a:t>down to 87%</a:t>
            </a:r>
          </a:p>
          <a:p>
            <a:pPr marL="822960" lvl="2" indent="-246888" fontAlgn="auto">
              <a:spcAft>
                <a:spcPts val="0"/>
              </a:spcAft>
              <a:buClr>
                <a:schemeClr val="accent3"/>
              </a:buClr>
              <a:buFont typeface="Wingdings 2"/>
              <a:buChar char=""/>
              <a:defRPr/>
            </a:pPr>
            <a:r>
              <a:rPr lang="en-US" sz="1800" dirty="0" smtClean="0"/>
              <a:t>FY 2002 – </a:t>
            </a:r>
            <a:r>
              <a:rPr lang="en-US" sz="1800" dirty="0"/>
              <a:t>down to 81% </a:t>
            </a:r>
          </a:p>
          <a:p>
            <a:pPr marL="822960" lvl="2" indent="-246888" fontAlgn="auto">
              <a:spcAft>
                <a:spcPts val="0"/>
              </a:spcAft>
              <a:buClr>
                <a:schemeClr val="accent3"/>
              </a:buClr>
              <a:buFont typeface="Wingdings 2"/>
              <a:buChar char=""/>
              <a:defRPr/>
            </a:pPr>
            <a:r>
              <a:rPr lang="en-US" sz="1800" dirty="0" smtClean="0"/>
              <a:t>FY 2003 – </a:t>
            </a:r>
            <a:r>
              <a:rPr lang="en-US" sz="1800" dirty="0"/>
              <a:t>down to 70% - </a:t>
            </a:r>
            <a:r>
              <a:rPr lang="en-US" sz="1800" dirty="0" smtClean="0"/>
              <a:t>$500M rollover</a:t>
            </a:r>
            <a:endParaRPr lang="en-US" sz="1800" dirty="0"/>
          </a:p>
          <a:p>
            <a:pPr marL="822960" lvl="2" indent="-246888" fontAlgn="auto">
              <a:spcAft>
                <a:spcPts val="0"/>
              </a:spcAft>
              <a:buClr>
                <a:schemeClr val="accent3"/>
              </a:buClr>
              <a:buFont typeface="Wingdings 2"/>
              <a:buChar char=""/>
              <a:defRPr/>
            </a:pPr>
            <a:r>
              <a:rPr lang="en-US" sz="1800" dirty="0" smtClean="0"/>
              <a:t>FY 2004 – </a:t>
            </a:r>
            <a:r>
              <a:rPr lang="en-US" sz="1800" dirty="0"/>
              <a:t>down to 81%</a:t>
            </a:r>
          </a:p>
          <a:p>
            <a:pPr marL="822960" lvl="2" indent="-246888" fontAlgn="auto">
              <a:spcAft>
                <a:spcPts val="0"/>
              </a:spcAft>
              <a:buClr>
                <a:schemeClr val="accent3"/>
              </a:buClr>
              <a:buFont typeface="Wingdings 2"/>
              <a:buChar char=""/>
              <a:defRPr/>
            </a:pPr>
            <a:r>
              <a:rPr lang="en-US" sz="1800" dirty="0" smtClean="0"/>
              <a:t>FY 2005 – </a:t>
            </a:r>
            <a:r>
              <a:rPr lang="en-US" sz="1800" dirty="0"/>
              <a:t>down to 80%</a:t>
            </a:r>
          </a:p>
          <a:p>
            <a:pPr marL="822960" lvl="2" indent="-246888" fontAlgn="auto">
              <a:spcAft>
                <a:spcPts val="0"/>
              </a:spcAft>
              <a:buClr>
                <a:schemeClr val="accent3"/>
              </a:buClr>
              <a:buFont typeface="Wingdings 2"/>
              <a:buChar char=""/>
              <a:defRPr/>
            </a:pPr>
            <a:r>
              <a:rPr lang="en-US" sz="1800" dirty="0" smtClean="0"/>
              <a:t>FY 2006 – </a:t>
            </a:r>
            <a:r>
              <a:rPr lang="en-US" sz="1800" dirty="0"/>
              <a:t>down to 86% </a:t>
            </a:r>
          </a:p>
          <a:p>
            <a:pPr marL="822960" lvl="2" indent="-246888" fontAlgn="auto">
              <a:spcAft>
                <a:spcPts val="0"/>
              </a:spcAft>
              <a:buClr>
                <a:schemeClr val="accent3"/>
              </a:buClr>
              <a:buFont typeface="Wingdings 2"/>
              <a:buChar char=""/>
              <a:defRPr/>
            </a:pPr>
            <a:r>
              <a:rPr lang="en-US" sz="1800" dirty="0" smtClean="0"/>
              <a:t>FY 2007 – </a:t>
            </a:r>
            <a:r>
              <a:rPr lang="en-US" sz="1800" dirty="0"/>
              <a:t>down to 81% - $650M rollover</a:t>
            </a:r>
          </a:p>
          <a:p>
            <a:pPr marL="822960" lvl="2" indent="-246888" fontAlgn="auto">
              <a:spcAft>
                <a:spcPts val="0"/>
              </a:spcAft>
              <a:buClr>
                <a:schemeClr val="accent3"/>
              </a:buClr>
              <a:buFont typeface="Wingdings 2"/>
              <a:buChar char=""/>
              <a:defRPr/>
            </a:pPr>
            <a:r>
              <a:rPr lang="en-US" sz="1800" dirty="0" smtClean="0"/>
              <a:t>FY 2008 – </a:t>
            </a:r>
            <a:r>
              <a:rPr lang="en-US" sz="1800" dirty="0"/>
              <a:t>down to 87% - $600M rollover</a:t>
            </a:r>
          </a:p>
          <a:p>
            <a:pPr marL="822960" lvl="2" indent="-246888" fontAlgn="auto">
              <a:spcAft>
                <a:spcPts val="0"/>
              </a:spcAft>
              <a:buClr>
                <a:schemeClr val="accent3"/>
              </a:buClr>
              <a:buFont typeface="Wingdings 2"/>
              <a:buChar char=""/>
              <a:defRPr/>
            </a:pPr>
            <a:r>
              <a:rPr lang="en-US" sz="1800" dirty="0"/>
              <a:t>FY 2009 – down to 77% - $900M rollover</a:t>
            </a:r>
          </a:p>
          <a:p>
            <a:pPr marL="822960" lvl="2" indent="-246888" fontAlgn="auto">
              <a:spcAft>
                <a:spcPts val="0"/>
              </a:spcAft>
              <a:buClr>
                <a:schemeClr val="accent3"/>
              </a:buClr>
              <a:buFont typeface="Wingdings 2"/>
              <a:buChar char=""/>
              <a:defRPr/>
            </a:pPr>
            <a:r>
              <a:rPr lang="en-US" sz="1800" u="sng" dirty="0"/>
              <a:t>FY 2010  -- all funded - $1.15B rollover + </a:t>
            </a:r>
            <a:r>
              <a:rPr lang="en-US" sz="1800" u="sng" dirty="0" smtClean="0"/>
              <a:t>inflation</a:t>
            </a:r>
          </a:p>
          <a:p>
            <a:pPr marL="822960" lvl="2" indent="-246888" fontAlgn="auto">
              <a:spcAft>
                <a:spcPts val="0"/>
              </a:spcAft>
              <a:buClr>
                <a:schemeClr val="accent3"/>
              </a:buClr>
              <a:buFont typeface="Wingdings 2"/>
              <a:buChar char=""/>
              <a:defRPr/>
            </a:pPr>
            <a:r>
              <a:rPr lang="en-US" sz="1800" dirty="0" smtClean="0"/>
              <a:t>FY 2011 – down to 90% so far - $850M rollover + inflation</a:t>
            </a:r>
          </a:p>
          <a:p>
            <a:pPr marL="822960" lvl="2" indent="-246888" fontAlgn="auto">
              <a:spcAft>
                <a:spcPts val="0"/>
              </a:spcAft>
              <a:buClr>
                <a:schemeClr val="accent3"/>
              </a:buClr>
              <a:buFont typeface="Wingdings 2"/>
              <a:buChar char=""/>
              <a:defRPr/>
            </a:pPr>
            <a:r>
              <a:rPr lang="en-US" dirty="0" smtClean="0"/>
              <a:t>FY 2012 -- ? </a:t>
            </a:r>
            <a:endParaRPr lang="en-US" sz="1800" dirty="0"/>
          </a:p>
          <a:p>
            <a:pPr marL="274320" indent="-274320" fontAlgn="auto">
              <a:spcAft>
                <a:spcPts val="0"/>
              </a:spcAft>
              <a:buClr>
                <a:schemeClr val="accent3"/>
              </a:buClr>
              <a:buFont typeface="Wingdings 2"/>
              <a:buChar char=""/>
              <a:defRPr/>
            </a:pPr>
            <a:endParaRPr lang="en-US" dirty="0"/>
          </a:p>
        </p:txBody>
      </p:sp>
      <p:pic>
        <p:nvPicPr>
          <p:cNvPr id="36868" name="Picture 5" descr="MCj04396000000[1]"/>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bwMode="auto">
          <a:xfrm>
            <a:off x="5265481" y="1531937"/>
            <a:ext cx="3649919" cy="2125663"/>
          </a:xfrm>
        </p:spPr>
      </p:pic>
      <p:sp>
        <p:nvSpPr>
          <p:cNvPr id="36869" name="Slide Number Placeholder 6"/>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90EAC1F-62E3-4141-87BD-7443BBBEE153}" type="slidenum">
              <a:rPr lang="en-US" smtClean="0">
                <a:solidFill>
                  <a:schemeClr val="tx2"/>
                </a:solidFill>
              </a:rPr>
              <a:pPr eaLnBrk="1" hangingPunct="1"/>
              <a:t>5</a:t>
            </a:fld>
            <a:endParaRPr lang="en-US" smtClean="0">
              <a:solidFill>
                <a:schemeClr val="tx2"/>
              </a:solidFill>
            </a:endParaRPr>
          </a:p>
        </p:txBody>
      </p:sp>
      <p:sp>
        <p:nvSpPr>
          <p:cNvPr id="36870" name="Rectangle 4"/>
          <p:cNvSpPr>
            <a:spLocks noChangeArrowheads="1"/>
          </p:cNvSpPr>
          <p:nvPr/>
        </p:nvSpPr>
        <p:spPr bwMode="auto">
          <a:xfrm>
            <a:off x="1752600" y="1219200"/>
            <a:ext cx="68580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bg2"/>
              </a:buClr>
              <a:buSzPct val="75000"/>
              <a:buFont typeface="Wingdings" pitchFamily="2" charset="2"/>
              <a:buChar char="p"/>
            </a:pPr>
            <a:endParaRPr lang="en-US" sz="2800">
              <a:latin typeface="Verdana" pitchFamily="34" charset="0"/>
            </a:endParaRPr>
          </a:p>
        </p:txBody>
      </p:sp>
    </p:spTree>
    <p:extLst>
      <p:ext uri="{BB962C8B-B14F-4D97-AF65-F5344CB8AC3E}">
        <p14:creationId xmlns:p14="http://schemas.microsoft.com/office/powerpoint/2010/main" val="15364101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Eligible Equipment &amp; Services</a:t>
            </a:r>
            <a:endParaRPr lang="en-US" dirty="0"/>
          </a:p>
        </p:txBody>
      </p:sp>
      <p:sp>
        <p:nvSpPr>
          <p:cNvPr id="6" name="Content Placeholder 5"/>
          <p:cNvSpPr>
            <a:spLocks noGrp="1"/>
          </p:cNvSpPr>
          <p:nvPr>
            <p:ph idx="1"/>
          </p:nvPr>
        </p:nvSpPr>
        <p:spPr>
          <a:xfrm>
            <a:off x="457200" y="1447800"/>
            <a:ext cx="8229600" cy="4678363"/>
          </a:xfrm>
        </p:spPr>
        <p:txBody>
          <a:bodyPr>
            <a:normAutofit fontScale="70000" lnSpcReduction="20000"/>
          </a:bodyPr>
          <a:lstStyle/>
          <a:p>
            <a:pPr marL="0" indent="0">
              <a:buNone/>
            </a:pPr>
            <a:r>
              <a:rPr lang="en-US" dirty="0" smtClean="0"/>
              <a:t>Consult Eligible Services List for comprehensive information.  In summary:</a:t>
            </a:r>
          </a:p>
          <a:p>
            <a:pPr marL="0" indent="0">
              <a:buNone/>
            </a:pPr>
            <a:endParaRPr lang="en-US" dirty="0" smtClean="0"/>
          </a:p>
          <a:p>
            <a:r>
              <a:rPr lang="en-US" dirty="0" smtClean="0"/>
              <a:t>Network and Phone Cabling</a:t>
            </a:r>
          </a:p>
          <a:p>
            <a:r>
              <a:rPr lang="en-US" dirty="0" smtClean="0"/>
              <a:t>Routers</a:t>
            </a:r>
          </a:p>
          <a:p>
            <a:r>
              <a:rPr lang="en-US" dirty="0" smtClean="0"/>
              <a:t>Hubs</a:t>
            </a:r>
          </a:p>
          <a:p>
            <a:r>
              <a:rPr lang="en-US" dirty="0" smtClean="0"/>
              <a:t>Switches</a:t>
            </a:r>
          </a:p>
          <a:p>
            <a:r>
              <a:rPr lang="en-US" dirty="0" smtClean="0"/>
              <a:t>Wireless Access Points/WLAN Controllers</a:t>
            </a:r>
          </a:p>
          <a:p>
            <a:r>
              <a:rPr lang="en-US" dirty="0" smtClean="0"/>
              <a:t>PBXs (Private Branch Exchanges)</a:t>
            </a:r>
          </a:p>
          <a:p>
            <a:r>
              <a:rPr lang="en-US" dirty="0" smtClean="0"/>
              <a:t>Firewalls</a:t>
            </a:r>
          </a:p>
          <a:p>
            <a:r>
              <a:rPr lang="en-US" dirty="0" smtClean="0"/>
              <a:t>GBICs and modulating electronics to light fiber</a:t>
            </a:r>
          </a:p>
          <a:p>
            <a:r>
              <a:rPr lang="en-US" dirty="0" smtClean="0"/>
              <a:t>Voice/Video Over IP Equipment</a:t>
            </a:r>
          </a:p>
          <a:p>
            <a:r>
              <a:rPr lang="en-US" dirty="0" smtClean="0"/>
              <a:t>Certain Network Servers</a:t>
            </a:r>
          </a:p>
          <a:p>
            <a:r>
              <a:rPr lang="en-US" dirty="0" smtClean="0"/>
              <a:t>UPSs connected to eligible equipment</a:t>
            </a:r>
          </a:p>
          <a:p>
            <a:r>
              <a:rPr lang="en-US" dirty="0" smtClean="0"/>
              <a:t>Equipment racks housing eligible equipment</a:t>
            </a:r>
          </a:p>
          <a:p>
            <a:r>
              <a:rPr lang="en-US" dirty="0" smtClean="0"/>
              <a:t>Installation of eligible equipment and cabling</a:t>
            </a:r>
          </a:p>
          <a:p>
            <a:pPr lvl="1"/>
            <a:r>
              <a:rPr lang="en-US" dirty="0" smtClean="0"/>
              <a:t>Only by outside vendor; school/library staff salaries not eligible</a:t>
            </a:r>
          </a:p>
          <a:p>
            <a:r>
              <a:rPr lang="en-US" dirty="0" smtClean="0"/>
              <a:t>Training for equipment use</a:t>
            </a:r>
          </a:p>
          <a:p>
            <a:endParaRPr lang="en-US" dirty="0" smtClean="0"/>
          </a:p>
          <a:p>
            <a:endParaRPr lang="en-US" dirty="0" smtClean="0"/>
          </a:p>
          <a:p>
            <a:endParaRPr lang="en-US" dirty="0" smtClean="0"/>
          </a:p>
          <a:p>
            <a:pPr marL="0" indent="0">
              <a:buNone/>
            </a:pPr>
            <a:endParaRPr lang="en-US" dirty="0"/>
          </a:p>
        </p:txBody>
      </p:sp>
      <p:sp>
        <p:nvSpPr>
          <p:cNvPr id="2" name="Slide Number Placeholder 1"/>
          <p:cNvSpPr>
            <a:spLocks noGrp="1"/>
          </p:cNvSpPr>
          <p:nvPr>
            <p:ph type="sldNum" sz="quarter" idx="12"/>
          </p:nvPr>
        </p:nvSpPr>
        <p:spPr/>
        <p:txBody>
          <a:bodyPr/>
          <a:lstStyle/>
          <a:p>
            <a:fld id="{C238F03A-58E1-4ECA-9024-348A9A81A53D}" type="slidenum">
              <a:rPr lang="en-US" smtClean="0"/>
              <a:pPr/>
              <a:t>6</a:t>
            </a:fld>
            <a:endParaRPr lang="en-US"/>
          </a:p>
        </p:txBody>
      </p:sp>
    </p:spTree>
    <p:extLst>
      <p:ext uri="{BB962C8B-B14F-4D97-AF65-F5344CB8AC3E}">
        <p14:creationId xmlns:p14="http://schemas.microsoft.com/office/powerpoint/2010/main" val="1827001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Ineligible Equipment</a:t>
            </a:r>
            <a:endParaRPr lang="en-US" dirty="0"/>
          </a:p>
        </p:txBody>
      </p:sp>
      <p:sp>
        <p:nvSpPr>
          <p:cNvPr id="3" name="Content Placeholder 2"/>
          <p:cNvSpPr>
            <a:spLocks noGrp="1"/>
          </p:cNvSpPr>
          <p:nvPr>
            <p:ph idx="1"/>
          </p:nvPr>
        </p:nvSpPr>
        <p:spPr/>
        <p:txBody>
          <a:bodyPr>
            <a:normAutofit/>
          </a:bodyPr>
          <a:lstStyle/>
          <a:p>
            <a:r>
              <a:rPr lang="en-US" sz="2000" dirty="0" smtClean="0"/>
              <a:t>Any end-user equipment (phones, fax machines, computers, cameras)</a:t>
            </a:r>
          </a:p>
          <a:p>
            <a:r>
              <a:rPr lang="en-US" sz="2000" dirty="0" smtClean="0"/>
              <a:t>Security equipment/cabling</a:t>
            </a:r>
          </a:p>
          <a:p>
            <a:r>
              <a:rPr lang="en-US" sz="2000" dirty="0" smtClean="0"/>
              <a:t>Remote access components</a:t>
            </a:r>
          </a:p>
          <a:p>
            <a:pPr marL="0" indent="0">
              <a:buNone/>
            </a:pP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7</a:t>
            </a:fld>
            <a:endParaRPr lang="en-US"/>
          </a:p>
        </p:txBody>
      </p:sp>
    </p:spTree>
    <p:extLst>
      <p:ext uri="{BB962C8B-B14F-4D97-AF65-F5344CB8AC3E}">
        <p14:creationId xmlns:p14="http://schemas.microsoft.com/office/powerpoint/2010/main" val="464493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Eligible Servers</a:t>
            </a:r>
            <a:endParaRPr lang="en-US" dirty="0"/>
          </a:p>
        </p:txBody>
      </p:sp>
      <p:sp>
        <p:nvSpPr>
          <p:cNvPr id="3" name="Content Placeholder 2"/>
          <p:cNvSpPr>
            <a:spLocks noGrp="1"/>
          </p:cNvSpPr>
          <p:nvPr>
            <p:ph idx="1"/>
          </p:nvPr>
        </p:nvSpPr>
        <p:spPr>
          <a:xfrm>
            <a:off x="457200" y="1447800"/>
            <a:ext cx="8229600" cy="4525963"/>
          </a:xfrm>
        </p:spPr>
        <p:txBody>
          <a:bodyPr>
            <a:normAutofit fontScale="85000" lnSpcReduction="20000"/>
          </a:bodyPr>
          <a:lstStyle/>
          <a:p>
            <a:pPr marL="0" indent="0" algn="ctr">
              <a:buNone/>
            </a:pPr>
            <a:r>
              <a:rPr lang="en-US" dirty="0" smtClean="0"/>
              <a:t>An eligible server must serve as a conduit for information rather than as a source for content. If servers are used for both eligible and ineligible purposes, the ineligible portion must be cost allocated. </a:t>
            </a:r>
            <a:br>
              <a:rPr lang="en-US" dirty="0" smtClean="0"/>
            </a:br>
            <a:endParaRPr lang="en-US" dirty="0" smtClean="0"/>
          </a:p>
          <a:p>
            <a:r>
              <a:rPr lang="en-US" dirty="0" smtClean="0"/>
              <a:t>One monitor per eligible server or other eligible component requiring a visual display is eligible for discount. </a:t>
            </a:r>
          </a:p>
          <a:p>
            <a:r>
              <a:rPr lang="en-US" dirty="0" smtClean="0">
                <a:solidFill>
                  <a:srgbClr val="FF0000"/>
                </a:solidFill>
              </a:rPr>
              <a:t>Eligible Servers:</a:t>
            </a:r>
          </a:p>
          <a:p>
            <a:pPr lvl="1"/>
            <a:r>
              <a:rPr lang="en-US" dirty="0" smtClean="0">
                <a:solidFill>
                  <a:srgbClr val="FF0000"/>
                </a:solidFill>
              </a:rPr>
              <a:t>Dynamic Host Configuration Protocol (DHCP) Server</a:t>
            </a:r>
          </a:p>
          <a:p>
            <a:pPr lvl="1"/>
            <a:r>
              <a:rPr lang="en-US" dirty="0" smtClean="0">
                <a:solidFill>
                  <a:srgbClr val="FF0000"/>
                </a:solidFill>
              </a:rPr>
              <a:t>Domain Name Service (DNS) Server</a:t>
            </a:r>
          </a:p>
          <a:p>
            <a:pPr lvl="1"/>
            <a:r>
              <a:rPr lang="en-US" dirty="0" smtClean="0">
                <a:solidFill>
                  <a:srgbClr val="FF0000"/>
                </a:solidFill>
              </a:rPr>
              <a:t>E-mail Server</a:t>
            </a:r>
            <a:endParaRPr lang="en-US" dirty="0">
              <a:solidFill>
                <a:srgbClr val="FF0000"/>
              </a:solidFill>
            </a:endParaRPr>
          </a:p>
          <a:p>
            <a:pPr lvl="1"/>
            <a:r>
              <a:rPr lang="en-US" dirty="0" smtClean="0">
                <a:solidFill>
                  <a:srgbClr val="FF0000"/>
                </a:solidFill>
              </a:rPr>
              <a:t>Firewall, or Proxy Server</a:t>
            </a:r>
          </a:p>
          <a:p>
            <a:pPr lvl="1"/>
            <a:r>
              <a:rPr lang="en-US" dirty="0" smtClean="0">
                <a:solidFill>
                  <a:srgbClr val="FF0000"/>
                </a:solidFill>
              </a:rPr>
              <a:t>Terminal Server, but </a:t>
            </a:r>
            <a:r>
              <a:rPr lang="en-US" dirty="0">
                <a:solidFill>
                  <a:srgbClr val="FF0000"/>
                </a:solidFill>
              </a:rPr>
              <a:t>not eligible as a source for ineligible software applications or other ineligible </a:t>
            </a:r>
            <a:r>
              <a:rPr lang="en-US" dirty="0" smtClean="0">
                <a:solidFill>
                  <a:srgbClr val="FF0000"/>
                </a:solidFill>
              </a:rPr>
              <a:t>uses.</a:t>
            </a:r>
          </a:p>
          <a:p>
            <a:pPr lvl="1"/>
            <a:r>
              <a:rPr lang="en-US" dirty="0" smtClean="0">
                <a:solidFill>
                  <a:srgbClr val="FF0000"/>
                </a:solidFill>
              </a:rPr>
              <a:t>Web Server, but only eligible if used to display content to users of the Internet.  Not eligible as a source for software applications, database functions, or storage of end-user files</a:t>
            </a:r>
          </a:p>
        </p:txBody>
      </p:sp>
      <p:sp>
        <p:nvSpPr>
          <p:cNvPr id="4" name="Slide Number Placeholder 3"/>
          <p:cNvSpPr>
            <a:spLocks noGrp="1"/>
          </p:cNvSpPr>
          <p:nvPr>
            <p:ph type="sldNum" sz="quarter" idx="12"/>
          </p:nvPr>
        </p:nvSpPr>
        <p:spPr/>
        <p:txBody>
          <a:bodyPr/>
          <a:lstStyle/>
          <a:p>
            <a:fld id="{C238F03A-58E1-4ECA-9024-348A9A81A53D}" type="slidenum">
              <a:rPr lang="en-US" smtClean="0"/>
              <a:pPr/>
              <a:t>8</a:t>
            </a:fld>
            <a:endParaRPr lang="en-US"/>
          </a:p>
        </p:txBody>
      </p:sp>
    </p:spTree>
    <p:extLst>
      <p:ext uri="{BB962C8B-B14F-4D97-AF65-F5344CB8AC3E}">
        <p14:creationId xmlns:p14="http://schemas.microsoft.com/office/powerpoint/2010/main" val="1391226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Ineligible Servers</a:t>
            </a:r>
            <a:endParaRPr lang="en-US" dirty="0"/>
          </a:p>
        </p:txBody>
      </p:sp>
      <p:sp>
        <p:nvSpPr>
          <p:cNvPr id="3" name="Content Placeholder 2"/>
          <p:cNvSpPr>
            <a:spLocks noGrp="1"/>
          </p:cNvSpPr>
          <p:nvPr>
            <p:ph idx="1"/>
          </p:nvPr>
        </p:nvSpPr>
        <p:spPr/>
        <p:txBody>
          <a:bodyPr>
            <a:normAutofit/>
          </a:bodyPr>
          <a:lstStyle/>
          <a:p>
            <a:r>
              <a:rPr lang="en-US" sz="2000" dirty="0" smtClean="0"/>
              <a:t>Storage servers</a:t>
            </a:r>
          </a:p>
          <a:p>
            <a:r>
              <a:rPr lang="en-US" sz="2000" dirty="0" smtClean="0"/>
              <a:t>Application servers</a:t>
            </a:r>
          </a:p>
          <a:p>
            <a:r>
              <a:rPr lang="en-US" sz="2000" dirty="0" smtClean="0"/>
              <a:t>Cashing servers</a:t>
            </a:r>
          </a:p>
          <a:p>
            <a:r>
              <a:rPr lang="en-US" sz="2000" dirty="0" smtClean="0"/>
              <a:t>Print servers</a:t>
            </a:r>
          </a:p>
          <a:p>
            <a:r>
              <a:rPr lang="en-US" sz="2000" dirty="0" smtClean="0"/>
              <a:t>Any server that is used for storage of application software, databases accessed by end users, or end-user files other than e-mail files</a:t>
            </a:r>
          </a:p>
          <a:p>
            <a:r>
              <a:rPr lang="en-US" sz="2000" dirty="0" smtClean="0"/>
              <a:t>End-user computers/laptops even if they also provide server functionality</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9</a:t>
            </a:fld>
            <a:endParaRPr lang="en-US"/>
          </a:p>
        </p:txBody>
      </p:sp>
    </p:spTree>
    <p:extLst>
      <p:ext uri="{BB962C8B-B14F-4D97-AF65-F5344CB8AC3E}">
        <p14:creationId xmlns:p14="http://schemas.microsoft.com/office/powerpoint/2010/main" val="1867211618"/>
      </p:ext>
    </p:extLst>
  </p:cSld>
  <p:clrMapOvr>
    <a:masterClrMapping/>
  </p:clrMapOvr>
  <p:timing>
    <p:tnLst>
      <p:par>
        <p:cTn id="1" dur="indefinite" restart="never" nodeType="tmRoot"/>
      </p:par>
    </p:tnLst>
  </p:timing>
</p:sld>
</file>

<file path=ppt/theme/theme1.xml><?xml version="1.0" encoding="utf-8"?>
<a:theme xmlns:a="http://schemas.openxmlformats.org/drawingml/2006/main" name="GreenWave_BusDesignSlides">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406B6EB-8CCB-429C-9D3B-EA09378A397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GreenWave_BusDesignSlides</Template>
  <TotalTime>170</TotalTime>
  <Words>3014</Words>
  <Application>Microsoft Office PowerPoint</Application>
  <PresentationFormat>On-screen Show (4:3)</PresentationFormat>
  <Paragraphs>415</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GreenWave_BusDesignSlides</vt:lpstr>
      <vt:lpstr>Priority 2 Funding:   An Applicant’s Guide</vt:lpstr>
      <vt:lpstr>Agenda</vt:lpstr>
      <vt:lpstr>What is Priority 2 Funding?</vt:lpstr>
      <vt:lpstr>Eligible/Ineligible Locations</vt:lpstr>
      <vt:lpstr>Should I Apply for P2 Funding?</vt:lpstr>
      <vt:lpstr>Eligible Equipment &amp; Services</vt:lpstr>
      <vt:lpstr>Ineligible Equipment</vt:lpstr>
      <vt:lpstr>Eligible Servers</vt:lpstr>
      <vt:lpstr>Ineligible Servers</vt:lpstr>
      <vt:lpstr>Eligible Software</vt:lpstr>
      <vt:lpstr>Ineligible Software</vt:lpstr>
      <vt:lpstr>Limited Training</vt:lpstr>
      <vt:lpstr>Installation/Configuration</vt:lpstr>
      <vt:lpstr>Distance Learning Equip - Eligible</vt:lpstr>
      <vt:lpstr>Distance Learning Equip - Ineligible</vt:lpstr>
      <vt:lpstr>Basic Maintenance</vt:lpstr>
      <vt:lpstr>Basic Maintenance</vt:lpstr>
      <vt:lpstr>Cost Allocation</vt:lpstr>
      <vt:lpstr>Technology Plan Requirement</vt:lpstr>
      <vt:lpstr>Technology Plan Approvals </vt:lpstr>
      <vt:lpstr>When Posting a Form 470...</vt:lpstr>
      <vt:lpstr>2/5 Rule</vt:lpstr>
      <vt:lpstr>2/5 Rule</vt:lpstr>
      <vt:lpstr>Using State Master Contracts</vt:lpstr>
      <vt:lpstr>Using PEPPM for P2 Purchases</vt:lpstr>
      <vt:lpstr>Service Substitutions</vt:lpstr>
      <vt:lpstr>Transfer/Disposal of Equipment</vt:lpstr>
      <vt:lpstr>Deadline to Use Non-Recurring Funds</vt:lpstr>
      <vt:lpstr>Deadline to Use Recurring Funds</vt:lpstr>
      <vt:lpstr>Deadline to Invoice</vt:lpstr>
      <vt:lpstr>Leasing of Priority 2 Equipment</vt:lpstr>
      <vt:lpstr>How to Maximize Discounts</vt:lpstr>
      <vt:lpstr>Contract Suggestions</vt:lpstr>
      <vt:lpstr>Step-by-Step – Local 470</vt:lpstr>
      <vt:lpstr>Step-by-Step – Using PEPPM</vt:lpstr>
      <vt:lpstr>Most Common P2 Mistakes</vt:lpstr>
      <vt:lpstr>Resources</vt:lpstr>
      <vt:lpstr>Questions?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Priority 2 Funding:   An Applicant’s Guide</dc:title>
  <dc:creator>Julie Tritt Schell</dc:creator>
  <cp:lastModifiedBy>Julie Tritt Schell</cp:lastModifiedBy>
  <cp:revision>14</cp:revision>
  <cp:lastPrinted>2012-01-07T20:56:55Z</cp:lastPrinted>
  <dcterms:created xsi:type="dcterms:W3CDTF">2012-01-07T20:43:31Z</dcterms:created>
  <dcterms:modified xsi:type="dcterms:W3CDTF">2012-01-11T19:37:33Z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TC103853789990</vt:lpwstr>
  </property>
  <property fmtid="{D5CDD505-2E9C-101B-9397-08002B2CF9AE}" pid="3" name="_AdHocReviewCycleID">
    <vt:i4>-404031714</vt:i4>
  </property>
  <property fmtid="{D5CDD505-2E9C-101B-9397-08002B2CF9AE}" pid="4" name="_NewReviewCycle">
    <vt:lpwstr/>
  </property>
  <property fmtid="{D5CDD505-2E9C-101B-9397-08002B2CF9AE}" pid="5" name="_EmailSubject">
    <vt:lpwstr>Reminder: Priority 2 Webinar on January 11</vt:lpwstr>
  </property>
  <property fmtid="{D5CDD505-2E9C-101B-9397-08002B2CF9AE}" pid="6" name="_AuthorEmail">
    <vt:lpwstr>jtschell@comcast.net</vt:lpwstr>
  </property>
  <property fmtid="{D5CDD505-2E9C-101B-9397-08002B2CF9AE}" pid="7" name="_AuthorEmailDisplayName">
    <vt:lpwstr>Julie Tritt Schell</vt:lpwstr>
  </property>
</Properties>
</file>